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41"/>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Lst>
  <p:sldSz cx="12192000" cy="6858000"/>
  <p:notesSz cx="6858000" cy="9144000"/>
  <p:embeddedFontLst>
    <p:embeddedFont>
      <p:font typeface="Garamond" panose="02020404030301010803" pitchFamily="18" charset="0"/>
      <p:regular r:id="rId42"/>
      <p:bold r:id="rId43"/>
      <p:italic r:id="rId44"/>
      <p:boldItalic r:id="rId45"/>
    </p:embeddedFont>
    <p:embeddedFont>
      <p:font typeface="Roboto" panose="02000000000000000000" pitchFamily="2" charset="0"/>
      <p:regular r:id="rId46"/>
      <p:bold r:id="rId47"/>
      <p:italic r:id="rId48"/>
    </p:embeddedFont>
    <p:embeddedFont>
      <p:font typeface="Roboto Light" panose="02000000000000000000" pitchFamily="2" charset="0"/>
      <p:regular r:id="rId49"/>
      <p:italic r:id="rId50"/>
    </p:embeddedFont>
    <p:embeddedFont>
      <p:font typeface="Selawik Light" panose="020B0502040204020203" pitchFamily="34" charset="77"/>
      <p:regular r:id="rId51"/>
    </p:embeddedFont>
    <p:embeddedFont>
      <p:font typeface="Speak Pro" panose="020B0504020101020102" pitchFamily="34" charset="0"/>
      <p:regular r:id="rId52"/>
      <p:bold r:id="rId53"/>
      <p:boldItalic r:id="rId54"/>
    </p:embeddedFont>
    <p:embeddedFont>
      <p:font typeface="Volkhov Bold" panose="02000503000000020004" pitchFamily="2" charset="0"/>
      <p:bold r:id="rId55"/>
      <p:italic r:id="rId56"/>
      <p:boldItalic r:id="rId57"/>
    </p:embeddedFont>
    <p:embeddedFont>
      <p:font typeface="Volkhov Regular" panose="02000503000000020004" pitchFamily="2" charset="0"/>
      <p:regular r:id="rId58"/>
      <p:bold r:id="rId59"/>
      <p:italic r:id="rId60"/>
      <p:boldItalic r:id="rId61"/>
    </p:embeddedFont>
  </p:embeddedFontLst>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Selawik Light"/>
        <a:ea typeface="Selawik Light"/>
        <a:cs typeface="Selawik Light"/>
        <a:sym typeface="Selawik Light"/>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Selawik Light"/>
        <a:ea typeface="Selawik Light"/>
        <a:cs typeface="Selawik Light"/>
        <a:sym typeface="Selawik Light"/>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Selawik Light"/>
        <a:ea typeface="Selawik Light"/>
        <a:cs typeface="Selawik Light"/>
        <a:sym typeface="Selawik Light"/>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Selawik Light"/>
        <a:ea typeface="Selawik Light"/>
        <a:cs typeface="Selawik Light"/>
        <a:sym typeface="Selawik Light"/>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Selawik Light"/>
        <a:ea typeface="Selawik Light"/>
        <a:cs typeface="Selawik Light"/>
        <a:sym typeface="Selawik Light"/>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Selawik Light"/>
        <a:ea typeface="Selawik Light"/>
        <a:cs typeface="Selawik Light"/>
        <a:sym typeface="Selawik Light"/>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Selawik Light"/>
        <a:ea typeface="Selawik Light"/>
        <a:cs typeface="Selawik Light"/>
        <a:sym typeface="Selawik Light"/>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Selawik Light"/>
        <a:ea typeface="Selawik Light"/>
        <a:cs typeface="Selawik Light"/>
        <a:sym typeface="Selawik Light"/>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Selawik Light"/>
        <a:ea typeface="Selawik Light"/>
        <a:cs typeface="Selawik Light"/>
        <a:sym typeface="Selawik Light"/>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Selawik Light"/>
          <a:ea typeface="Selawik Light"/>
          <a:cs typeface="Selawik Light"/>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EE4E0"/>
          </a:solidFill>
        </a:fill>
      </a:tcStyle>
    </a:wholeTbl>
    <a:band2H>
      <a:tcTxStyle/>
      <a:tcStyle>
        <a:tcBdr/>
        <a:fill>
          <a:solidFill>
            <a:srgbClr val="E8F2F0"/>
          </a:solidFill>
        </a:fill>
      </a:tcStyle>
    </a:band2H>
    <a:firstCol>
      <a:tcTxStyle b="on" i="off">
        <a:font>
          <a:latin typeface="Selawik Light"/>
          <a:ea typeface="Selawik Light"/>
          <a:cs typeface="Selawik Light"/>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
          <a:latin typeface="Selawik Light"/>
          <a:ea typeface="Selawik Light"/>
          <a:cs typeface="Selawik Light"/>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
          <a:latin typeface="Selawik Light"/>
          <a:ea typeface="Selawik Light"/>
          <a:cs typeface="Selawik Light"/>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
          <a:latin typeface="Selawik Light"/>
          <a:ea typeface="Selawik Light"/>
          <a:cs typeface="Selawik Light"/>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FD4E9"/>
          </a:solidFill>
        </a:fill>
      </a:tcStyle>
    </a:wholeTbl>
    <a:band2H>
      <a:tcTxStyle/>
      <a:tcStyle>
        <a:tcBdr/>
        <a:fill>
          <a:solidFill>
            <a:srgbClr val="E8EBF4"/>
          </a:solidFill>
        </a:fill>
      </a:tcStyle>
    </a:band2H>
    <a:firstCol>
      <a:tcTxStyle b="on" i="off">
        <a:font>
          <a:latin typeface="Selawik Light"/>
          <a:ea typeface="Selawik Light"/>
          <a:cs typeface="Selawik Light"/>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
          <a:latin typeface="Selawik Light"/>
          <a:ea typeface="Selawik Light"/>
          <a:cs typeface="Selawik Light"/>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
          <a:latin typeface="Selawik Light"/>
          <a:ea typeface="Selawik Light"/>
          <a:cs typeface="Selawik Light"/>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
          <a:latin typeface="Selawik Light"/>
          <a:ea typeface="Selawik Light"/>
          <a:cs typeface="Selawik Light"/>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4DFCD"/>
          </a:solidFill>
        </a:fill>
      </a:tcStyle>
    </a:wholeTbl>
    <a:band2H>
      <a:tcTxStyle/>
      <a:tcStyle>
        <a:tcBdr/>
        <a:fill>
          <a:solidFill>
            <a:srgbClr val="F2F0E7"/>
          </a:solidFill>
        </a:fill>
      </a:tcStyle>
    </a:band2H>
    <a:firstCol>
      <a:tcTxStyle b="on" i="off">
        <a:font>
          <a:latin typeface="Selawik Light"/>
          <a:ea typeface="Selawik Light"/>
          <a:cs typeface="Selawik Light"/>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
          <a:latin typeface="Selawik Light"/>
          <a:ea typeface="Selawik Light"/>
          <a:cs typeface="Selawik Light"/>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
          <a:latin typeface="Selawik Light"/>
          <a:ea typeface="Selawik Light"/>
          <a:cs typeface="Selawik Light"/>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
          <a:latin typeface="Selawik Light"/>
          <a:ea typeface="Selawik Light"/>
          <a:cs typeface="Selawik Light"/>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
          <a:latin typeface="Selawik Light"/>
          <a:ea typeface="Selawik Light"/>
          <a:cs typeface="Selawik Light"/>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
          <a:latin typeface="Selawik Light"/>
          <a:ea typeface="Selawik Light"/>
          <a:cs typeface="Selawik Light"/>
        </a:font>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
          <a:latin typeface="Selawik Light"/>
          <a:ea typeface="Selawik Light"/>
          <a:cs typeface="Selawik Light"/>
        </a:font>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
          <a:latin typeface="Selawik Light"/>
          <a:ea typeface="Selawik Light"/>
          <a:cs typeface="Selawik Light"/>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
          <a:latin typeface="Selawik Light"/>
          <a:ea typeface="Selawik Light"/>
          <a:cs typeface="Selawik Light"/>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
          <a:latin typeface="Selawik Light"/>
          <a:ea typeface="Selawik Light"/>
          <a:cs typeface="Selawik Light"/>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
          <a:latin typeface="Selawik Light"/>
          <a:ea typeface="Selawik Light"/>
          <a:cs typeface="Selawik Light"/>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
          <a:latin typeface="Selawik Light"/>
          <a:ea typeface="Selawik Light"/>
          <a:cs typeface="Selawik Light"/>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
          <a:latin typeface="Selawik Light"/>
          <a:ea typeface="Selawik Light"/>
          <a:cs typeface="Selawik Light"/>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
          <a:latin typeface="Selawik Light"/>
          <a:ea typeface="Selawik Light"/>
          <a:cs typeface="Selawik Light"/>
        </a:font>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
          <a:latin typeface="Selawik Light"/>
          <a:ea typeface="Selawik Light"/>
          <a:cs typeface="Selawik Light"/>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223"/>
    <p:restoredTop sz="94694"/>
  </p:normalViewPr>
  <p:slideViewPr>
    <p:cSldViewPr snapToGrid="0" snapToObjects="1">
      <p:cViewPr varScale="1">
        <p:scale>
          <a:sx n="121" d="100"/>
          <a:sy n="121" d="100"/>
        </p:scale>
        <p:origin x="1024"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1.fntdata"/><Relationship Id="rId47" Type="http://schemas.openxmlformats.org/officeDocument/2006/relationships/font" Target="fonts/font6.fntdata"/><Relationship Id="rId50" Type="http://schemas.openxmlformats.org/officeDocument/2006/relationships/font" Target="fonts/font9.fntdata"/><Relationship Id="rId55" Type="http://schemas.openxmlformats.org/officeDocument/2006/relationships/font" Target="fonts/font14.fntdata"/><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4.fntdata"/><Relationship Id="rId53" Type="http://schemas.openxmlformats.org/officeDocument/2006/relationships/font" Target="fonts/font12.fntdata"/><Relationship Id="rId58" Type="http://schemas.openxmlformats.org/officeDocument/2006/relationships/font" Target="fonts/font17.fntdata"/><Relationship Id="rId5" Type="http://schemas.openxmlformats.org/officeDocument/2006/relationships/slide" Target="slides/slide4.xml"/><Relationship Id="rId61" Type="http://schemas.openxmlformats.org/officeDocument/2006/relationships/font" Target="fonts/font20.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2.fntdata"/><Relationship Id="rId48" Type="http://schemas.openxmlformats.org/officeDocument/2006/relationships/font" Target="fonts/font7.fntdata"/><Relationship Id="rId56" Type="http://schemas.openxmlformats.org/officeDocument/2006/relationships/font" Target="fonts/font15.fntdata"/><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font" Target="fonts/font10.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5.fntdata"/><Relationship Id="rId59" Type="http://schemas.openxmlformats.org/officeDocument/2006/relationships/font" Target="fonts/font18.fntdata"/><Relationship Id="rId20" Type="http://schemas.openxmlformats.org/officeDocument/2006/relationships/slide" Target="slides/slide19.xml"/><Relationship Id="rId41" Type="http://schemas.openxmlformats.org/officeDocument/2006/relationships/notesMaster" Target="notesMasters/notesMaster1.xml"/><Relationship Id="rId54" Type="http://schemas.openxmlformats.org/officeDocument/2006/relationships/font" Target="fonts/font13.fntdata"/><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8.fntdata"/><Relationship Id="rId57" Type="http://schemas.openxmlformats.org/officeDocument/2006/relationships/font" Target="fonts/font16.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3.fntdata"/><Relationship Id="rId52" Type="http://schemas.openxmlformats.org/officeDocument/2006/relationships/font" Target="fonts/font11.fntdata"/><Relationship Id="rId60" Type="http://schemas.openxmlformats.org/officeDocument/2006/relationships/font" Target="fonts/font19.fntdata"/><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58" name="Shape 158"/>
          <p:cNvSpPr>
            <a:spLocks noGrp="1" noRot="1" noChangeAspect="1"/>
          </p:cNvSpPr>
          <p:nvPr>
            <p:ph type="sldImg"/>
          </p:nvPr>
        </p:nvSpPr>
        <p:spPr>
          <a:xfrm>
            <a:off x="1143000" y="685800"/>
            <a:ext cx="4572000" cy="3429000"/>
          </a:xfrm>
          <a:prstGeom prst="rect">
            <a:avLst/>
          </a:prstGeom>
        </p:spPr>
        <p:txBody>
          <a:bodyPr/>
          <a:lstStyle/>
          <a:p>
            <a:endParaRPr/>
          </a:p>
        </p:txBody>
      </p:sp>
      <p:sp>
        <p:nvSpPr>
          <p:cNvPr id="159" name="Shape 159"/>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lnSpc>
        <a:spcPct val="120000"/>
      </a:lnSpc>
      <a:defRPr sz="1600">
        <a:latin typeface="+mj-lt"/>
        <a:ea typeface="+mj-ea"/>
        <a:cs typeface="+mj-cs"/>
        <a:sym typeface="Roboto"/>
      </a:defRPr>
    </a:lvl1pPr>
    <a:lvl2pPr indent="228600" latinLnBrk="0">
      <a:lnSpc>
        <a:spcPct val="120000"/>
      </a:lnSpc>
      <a:defRPr sz="1600">
        <a:latin typeface="+mj-lt"/>
        <a:ea typeface="+mj-ea"/>
        <a:cs typeface="+mj-cs"/>
        <a:sym typeface="Roboto"/>
      </a:defRPr>
    </a:lvl2pPr>
    <a:lvl3pPr indent="457200" latinLnBrk="0">
      <a:lnSpc>
        <a:spcPct val="120000"/>
      </a:lnSpc>
      <a:defRPr sz="1600">
        <a:latin typeface="+mj-lt"/>
        <a:ea typeface="+mj-ea"/>
        <a:cs typeface="+mj-cs"/>
        <a:sym typeface="Roboto"/>
      </a:defRPr>
    </a:lvl3pPr>
    <a:lvl4pPr indent="685800" latinLnBrk="0">
      <a:lnSpc>
        <a:spcPct val="120000"/>
      </a:lnSpc>
      <a:defRPr sz="1600">
        <a:latin typeface="+mj-lt"/>
        <a:ea typeface="+mj-ea"/>
        <a:cs typeface="+mj-cs"/>
        <a:sym typeface="Roboto"/>
      </a:defRPr>
    </a:lvl4pPr>
    <a:lvl5pPr indent="914400" latinLnBrk="0">
      <a:lnSpc>
        <a:spcPct val="120000"/>
      </a:lnSpc>
      <a:defRPr sz="1600">
        <a:latin typeface="+mj-lt"/>
        <a:ea typeface="+mj-ea"/>
        <a:cs typeface="+mj-cs"/>
        <a:sym typeface="Roboto"/>
      </a:defRPr>
    </a:lvl5pPr>
    <a:lvl6pPr indent="1143000" latinLnBrk="0">
      <a:lnSpc>
        <a:spcPct val="120000"/>
      </a:lnSpc>
      <a:defRPr sz="1600">
        <a:latin typeface="+mj-lt"/>
        <a:ea typeface="+mj-ea"/>
        <a:cs typeface="+mj-cs"/>
        <a:sym typeface="Roboto"/>
      </a:defRPr>
    </a:lvl6pPr>
    <a:lvl7pPr indent="1371600" latinLnBrk="0">
      <a:lnSpc>
        <a:spcPct val="120000"/>
      </a:lnSpc>
      <a:defRPr sz="1600">
        <a:latin typeface="+mj-lt"/>
        <a:ea typeface="+mj-ea"/>
        <a:cs typeface="+mj-cs"/>
        <a:sym typeface="Roboto"/>
      </a:defRPr>
    </a:lvl7pPr>
    <a:lvl8pPr indent="1600200" latinLnBrk="0">
      <a:lnSpc>
        <a:spcPct val="120000"/>
      </a:lnSpc>
      <a:defRPr sz="1600">
        <a:latin typeface="+mj-lt"/>
        <a:ea typeface="+mj-ea"/>
        <a:cs typeface="+mj-cs"/>
        <a:sym typeface="Roboto"/>
      </a:defRPr>
    </a:lvl8pPr>
    <a:lvl9pPr indent="1828800" latinLnBrk="0">
      <a:lnSpc>
        <a:spcPct val="120000"/>
      </a:lnSpc>
      <a:defRPr sz="1600">
        <a:latin typeface="+mj-lt"/>
        <a:ea typeface="+mj-ea"/>
        <a:cs typeface="+mj-cs"/>
        <a:sym typeface="Roboto"/>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commons.wikimedia.org/wiki/File:Nok_sculpture_Louvre_70-1998-11-1.jpg"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picryl.com/media/john-locke-esq-3cc6bc"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picryl.com/media/africa-12-68-1"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en.wikipedia.org/wiki/List_of_enslaved_people#/media/File:Livorno_Quattro_mori_monument_07.JPG"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en.wikipedia.org/wiki/Le_Marron_Inconnu#/media/File:Le_Marron_Inconnu,_detail_2009.jpg"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picryl.com/media/kant-immanuel-2599da" TargetMode="External"/><Relationship Id="rId2" Type="http://schemas.openxmlformats.org/officeDocument/2006/relationships/slide" Target="../slides/slide25.xml"/><Relationship Id="rId1" Type="http://schemas.openxmlformats.org/officeDocument/2006/relationships/notesMaster" Target="../notesMasters/notesMaster1.xml"/><Relationship Id="rId4" Type="http://schemas.openxmlformats.org/officeDocument/2006/relationships/hyperlink" Target="https://picryl.com/media/portrait-de-socrate-philosophe-7abb33" TargetMode="Externa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fr.wikipedia.org/wiki/Fabien_Eboussi_Boulaga#/media/Fichier:Fabien_Eboussi_Boulaga_1974.jpg"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fr.wikipedia.org/wiki/Molefi_Kete_Asante#/media/Fichier:Molefi_Asante_2011.jpg"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en.wikipedia.org/wiki/Belgian_Congo#/media/File:Map-belgian-congo.jpg"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en.wikipedia.org/wiki/Souleymane_Bachir_Diagne#/media/File:Souleymane_Bachir_Diagne-Strasbourg-Septembre_2018_(2).jpg"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en.wikipedia.org/wiki/Achille_Mbembe#/media/File:Achille_Mbembe_2.JPG"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en.wikipedia.org/wiki/Removal_of_Confederate_monuments_and_memorials#/media/File:Lee_Park,_Charlottesville,_VA.jpg" TargetMode="External"/><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picryl.com/media/jim-crow-jubilee"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picryl.com/media/landing-of-christopher-columbus-in-america-at-san-salvador-october-12th-ad-1"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en.wikipedia.org/wiki/Berlin_Conference#/media/File:Kongokonferenz.jpg"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picryl.com/media/portret-van-toussaint-louverture-baf820" TargetMode="External"/><Relationship Id="rId2" Type="http://schemas.openxmlformats.org/officeDocument/2006/relationships/slide" Target="../slides/slide9.xml"/><Relationship Id="rId1" Type="http://schemas.openxmlformats.org/officeDocument/2006/relationships/notesMaster" Target="../notesMasters/notesMaster1.xml"/><Relationship Id="rId4" Type="http://schemas.openxmlformats.org/officeDocument/2006/relationships/hyperlink" Target="https://ici.radio-canada.ca/premiere/emissions/aujourd-hui-l-histoire/segments/entrevue/158570/revolution-haitienne-anciens-esclaves-citoyennete-jean-pierre-le-glaunec?fbclid=IwAR1ef_whrwzK8eUOPS40mDE0Ecm3dKxnRrtrtQhXfmUhujqpyAg6bJ79NxU" TargetMode="Externa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fr.wikipedia.org/wiki/Racialisme#/media/Fichier:G._Bruno_-_Le_Tour_de_la_France_par_deux_enfants_p188.jpg"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fr.wikipedia.org/wiki/Racialisme#/media/Fichier:G._Bruno_-_Le_Tour_de_la_France_par_deux_enfants_p188.jpg"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picryl.com/media/kant-immanuel-2599da"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 name="Shape 162"/>
          <p:cNvSpPr>
            <a:spLocks noGrp="1" noRot="1" noChangeAspect="1"/>
          </p:cNvSpPr>
          <p:nvPr>
            <p:ph type="sldImg"/>
          </p:nvPr>
        </p:nvSpPr>
        <p:spPr>
          <a:xfrm>
            <a:off x="381000" y="685800"/>
            <a:ext cx="6096000" cy="3429000"/>
          </a:xfrm>
          <a:prstGeom prst="rect">
            <a:avLst/>
          </a:prstGeom>
        </p:spPr>
        <p:txBody>
          <a:bodyPr/>
          <a:lstStyle/>
          <a:p>
            <a:endParaRPr/>
          </a:p>
        </p:txBody>
      </p:sp>
      <p:sp>
        <p:nvSpPr>
          <p:cNvPr id="163" name="Shape 163"/>
          <p:cNvSpPr>
            <a:spLocks noGrp="1"/>
          </p:cNvSpPr>
          <p:nvPr>
            <p:ph type="body" sz="quarter" idx="1"/>
          </p:nvPr>
        </p:nvSpPr>
        <p:spPr>
          <a:prstGeom prst="rect">
            <a:avLst/>
          </a:prstGeom>
        </p:spPr>
        <p:txBody>
          <a:bodyPr/>
          <a:lstStyle/>
          <a:p>
            <a:pPr marL="0" marR="0" lvl="0" indent="0" defTabSz="914400" eaLnBrk="1" fontAlgn="auto" latinLnBrk="0" hangingPunct="1">
              <a:lnSpc>
                <a:spcPct val="120000"/>
              </a:lnSpc>
              <a:spcBef>
                <a:spcPts val="0"/>
              </a:spcBef>
              <a:spcAft>
                <a:spcPts val="0"/>
              </a:spcAft>
              <a:buClrTx/>
              <a:buSzTx/>
              <a:buFontTx/>
              <a:buNone/>
              <a:tabLst/>
              <a:defRPr/>
            </a:pPr>
            <a:r>
              <a:rPr lang="fr-CA" sz="1600" u="sng" dirty="0">
                <a:effectLst/>
                <a:latin typeface="+mj-lt"/>
                <a:ea typeface="+mj-ea"/>
                <a:cs typeface="+mj-cs"/>
                <a:sym typeface="Roboto"/>
                <a:hlinkClick r:id="rId3"/>
              </a:rPr>
              <a:t>https://commons.wikimedia.org</a:t>
            </a:r>
            <a:r>
              <a:rPr lang="fr-CA" sz="1600" u="sng">
                <a:effectLst/>
                <a:latin typeface="+mj-lt"/>
                <a:ea typeface="+mj-ea"/>
                <a:cs typeface="+mj-cs"/>
                <a:sym typeface="Roboto"/>
                <a:hlinkClick r:id="rId3"/>
              </a:rPr>
              <a:t>/wiki/File:Nok_sculpture_Louvre_70-1998-11-1.jpg</a:t>
            </a:r>
            <a:endParaRPr lang="fr-CA" sz="1600">
              <a:effectLst/>
              <a:latin typeface="+mj-lt"/>
              <a:ea typeface="+mj-ea"/>
              <a:cs typeface="+mj-cs"/>
              <a:sym typeface="Roboto"/>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 name="Shape 251"/>
          <p:cNvSpPr>
            <a:spLocks noGrp="1" noRot="1" noChangeAspect="1"/>
          </p:cNvSpPr>
          <p:nvPr>
            <p:ph type="sldImg"/>
          </p:nvPr>
        </p:nvSpPr>
        <p:spPr>
          <a:prstGeom prst="rect">
            <a:avLst/>
          </a:prstGeom>
        </p:spPr>
        <p:txBody>
          <a:bodyPr/>
          <a:lstStyle/>
          <a:p>
            <a:endParaRPr/>
          </a:p>
        </p:txBody>
      </p:sp>
      <p:sp>
        <p:nvSpPr>
          <p:cNvPr id="252" name="Shape 252"/>
          <p:cNvSpPr>
            <a:spLocks noGrp="1"/>
          </p:cNvSpPr>
          <p:nvPr>
            <p:ph type="body" sz="quarter" idx="1"/>
          </p:nvPr>
        </p:nvSpPr>
        <p:spPr>
          <a:prstGeom prst="rect">
            <a:avLst/>
          </a:prstGeom>
        </p:spPr>
        <p:txBody>
          <a:bodyPr/>
          <a:lstStyle/>
          <a:p>
            <a:r>
              <a:t>La conception libérale de l’humain conçoit la liberté en plusieurs sens : l’individu possède intrinsèquement le droit de vivre, de poursuivre ses propres objectifs, de s’associer avec d’autres personnes dans un but commun, de s’exprimer librement, d’échanger ou de posséder des biens, etc. </a:t>
            </a:r>
          </a:p>
          <a:p>
            <a:endParaRPr/>
          </a:p>
          <a:p>
            <a:r>
              <a:t>Image tirée du domaine public :</a:t>
            </a:r>
            <a:r>
              <a:rPr u="sng">
                <a:solidFill>
                  <a:srgbClr val="0563C1"/>
                </a:solidFill>
                <a:uFill>
                  <a:solidFill>
                    <a:srgbClr val="0563C1"/>
                  </a:solidFill>
                </a:uFill>
                <a:hlinkClick r:id="rId3"/>
              </a:rPr>
              <a:t>https://picryl.com/media/john-locke-esq-3cc6bc</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 name="Shape 257"/>
          <p:cNvSpPr>
            <a:spLocks noGrp="1" noRot="1" noChangeAspect="1"/>
          </p:cNvSpPr>
          <p:nvPr>
            <p:ph type="sldImg"/>
          </p:nvPr>
        </p:nvSpPr>
        <p:spPr>
          <a:xfrm>
            <a:off x="381000" y="685800"/>
            <a:ext cx="6096000" cy="3429000"/>
          </a:xfrm>
          <a:prstGeom prst="rect">
            <a:avLst/>
          </a:prstGeom>
        </p:spPr>
        <p:txBody>
          <a:bodyPr/>
          <a:lstStyle/>
          <a:p>
            <a:endParaRPr/>
          </a:p>
        </p:txBody>
      </p:sp>
      <p:sp>
        <p:nvSpPr>
          <p:cNvPr id="258" name="Shape 258"/>
          <p:cNvSpPr>
            <a:spLocks noGrp="1"/>
          </p:cNvSpPr>
          <p:nvPr>
            <p:ph type="body" sz="quarter" idx="1"/>
          </p:nvPr>
        </p:nvSpPr>
        <p:spPr>
          <a:prstGeom prst="rect">
            <a:avLst/>
          </a:prstGeom>
        </p:spPr>
        <p:txBody>
          <a:bodyPr/>
          <a:lstStyle/>
          <a:p>
            <a:r>
              <a:t>La philosophie africana a le potentiel de transformer radicalement notre interprétation des conceptions anthropologiques européennes. (On peut, par exemple, souligner l’existence d'une théorie de la dégénérescence des races chez Kant afin de mettre en perspective une définition de l’humain que l’on croyait universelle).</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 name="Shape 263"/>
          <p:cNvSpPr>
            <a:spLocks noGrp="1" noRot="1" noChangeAspect="1"/>
          </p:cNvSpPr>
          <p:nvPr>
            <p:ph type="sldImg"/>
          </p:nvPr>
        </p:nvSpPr>
        <p:spPr>
          <a:prstGeom prst="rect">
            <a:avLst/>
          </a:prstGeom>
        </p:spPr>
        <p:txBody>
          <a:bodyPr/>
          <a:lstStyle/>
          <a:p>
            <a:endParaRPr/>
          </a:p>
        </p:txBody>
      </p:sp>
      <p:sp>
        <p:nvSpPr>
          <p:cNvPr id="264" name="Shape 264"/>
          <p:cNvSpPr>
            <a:spLocks noGrp="1"/>
          </p:cNvSpPr>
          <p:nvPr>
            <p:ph type="body" sz="quarter" idx="1"/>
          </p:nvPr>
        </p:nvSpPr>
        <p:spPr>
          <a:prstGeom prst="rect">
            <a:avLst/>
          </a:prstGeom>
        </p:spPr>
        <p:txBody>
          <a:bodyPr/>
          <a:lstStyle/>
          <a:p>
            <a:r>
              <a:t>Il ne faut pas dire « j’ai la particularité d’être universel », mais bien partir du principe que c’est en incluant toutes les formes d’humanité (pas seulement la sienne) que nous accéderons à l’universel. </a:t>
            </a:r>
          </a:p>
          <a:p>
            <a:r>
              <a:t>Les définitions  de l’humain issues de la philosophie européenne ne correspondent donc qu’à une partie de l’humanité (ou du moins, la liberté inhérente à l’humain n’est pas accordée à tous et à toutes).</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 name="Shape 268"/>
          <p:cNvSpPr>
            <a:spLocks noGrp="1" noRot="1" noChangeAspect="1"/>
          </p:cNvSpPr>
          <p:nvPr>
            <p:ph type="sldImg"/>
          </p:nvPr>
        </p:nvSpPr>
        <p:spPr>
          <a:prstGeom prst="rect">
            <a:avLst/>
          </a:prstGeom>
        </p:spPr>
        <p:txBody>
          <a:bodyPr/>
          <a:lstStyle/>
          <a:p>
            <a:endParaRPr/>
          </a:p>
        </p:txBody>
      </p:sp>
      <p:sp>
        <p:nvSpPr>
          <p:cNvPr id="269" name="Shape 269"/>
          <p:cNvSpPr>
            <a:spLocks noGrp="1"/>
          </p:cNvSpPr>
          <p:nvPr>
            <p:ph type="body" sz="quarter" idx="1"/>
          </p:nvPr>
        </p:nvSpPr>
        <p:spPr>
          <a:prstGeom prst="rect">
            <a:avLst/>
          </a:prstGeom>
        </p:spPr>
        <p:txBody>
          <a:bodyPr/>
          <a:lstStyle/>
          <a:p>
            <a:r>
              <a:t>La vision libérale n’est pas consciente de reposer sur une série de présupposés quant à la normalité des conditions d’épanouissement d’une vie digne : concrètement, ces présupposés n’ont jamais concerné qu’une toute petite portion privilégiée de l’humanité, européenne, blanche, de sexe masculin, de classes sociales favorisées.  Une attention à l’histoire concrète des Africains et des Afrodescendants nous enseigne au contraire que la condition noire est surexposée, depuis plusieurs siècles, à des circonstances que la description libérale considère comme une anomalie: la menace permanente sur sa vie, la violence institutionnalisée, l’arbitraire de la répression, la privation structurelle du droit à prendre des décisions pour soi-même, etc. </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 name="Shape 278"/>
          <p:cNvSpPr>
            <a:spLocks noGrp="1" noRot="1" noChangeAspect="1"/>
          </p:cNvSpPr>
          <p:nvPr>
            <p:ph type="sldImg"/>
          </p:nvPr>
        </p:nvSpPr>
        <p:spPr>
          <a:xfrm>
            <a:off x="381000" y="685800"/>
            <a:ext cx="6096000" cy="3429000"/>
          </a:xfrm>
          <a:prstGeom prst="rect">
            <a:avLst/>
          </a:prstGeom>
        </p:spPr>
        <p:txBody>
          <a:bodyPr/>
          <a:lstStyle/>
          <a:p>
            <a:endParaRPr/>
          </a:p>
        </p:txBody>
      </p:sp>
      <p:sp>
        <p:nvSpPr>
          <p:cNvPr id="279" name="Shape 279"/>
          <p:cNvSpPr>
            <a:spLocks noGrp="1"/>
          </p:cNvSpPr>
          <p:nvPr>
            <p:ph type="body" sz="quarter" idx="1"/>
          </p:nvPr>
        </p:nvSpPr>
        <p:spPr>
          <a:prstGeom prst="rect">
            <a:avLst/>
          </a:prstGeom>
        </p:spPr>
        <p:txBody>
          <a:bodyPr/>
          <a:lstStyle/>
          <a:p>
            <a:r>
              <a:t>Image tirée du domaine public </a:t>
            </a:r>
            <a:r>
              <a:rPr u="sng">
                <a:solidFill>
                  <a:srgbClr val="0563C1"/>
                </a:solidFill>
                <a:uFill>
                  <a:solidFill>
                    <a:srgbClr val="0563C1"/>
                  </a:solidFill>
                </a:uFill>
                <a:hlinkClick r:id="rId3"/>
              </a:rPr>
              <a:t>https://picryl.com/media/africa-12-68-1</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Shape 284"/>
          <p:cNvSpPr>
            <a:spLocks noGrp="1" noRot="1" noChangeAspect="1"/>
          </p:cNvSpPr>
          <p:nvPr>
            <p:ph type="sldImg"/>
          </p:nvPr>
        </p:nvSpPr>
        <p:spPr>
          <a:prstGeom prst="rect">
            <a:avLst/>
          </a:prstGeom>
        </p:spPr>
        <p:txBody>
          <a:bodyPr/>
          <a:lstStyle/>
          <a:p>
            <a:endParaRPr/>
          </a:p>
        </p:txBody>
      </p:sp>
      <p:sp>
        <p:nvSpPr>
          <p:cNvPr id="285" name="Shape 285"/>
          <p:cNvSpPr>
            <a:spLocks noGrp="1"/>
          </p:cNvSpPr>
          <p:nvPr>
            <p:ph type="body" sz="quarter" idx="1"/>
          </p:nvPr>
        </p:nvSpPr>
        <p:spPr>
          <a:prstGeom prst="rect">
            <a:avLst/>
          </a:prstGeom>
        </p:spPr>
        <p:txBody>
          <a:bodyPr/>
          <a:lstStyle/>
          <a:p>
            <a:r>
              <a:t>Image du domaine public tirée de </a:t>
            </a:r>
            <a:r>
              <a:rPr u="sng">
                <a:solidFill>
                  <a:srgbClr val="0563C1"/>
                </a:solidFill>
                <a:uFill>
                  <a:solidFill>
                    <a:srgbClr val="0563C1"/>
                  </a:solidFill>
                </a:uFill>
                <a:hlinkClick r:id="rId3"/>
              </a:rPr>
              <a:t>https://en.wikipedia.org/wiki/List_of_enslaved_people#/media/File:Livorno_Quattro_mori_monument_07.JPG</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 name="Shape 289"/>
          <p:cNvSpPr>
            <a:spLocks noGrp="1" noRot="1" noChangeAspect="1"/>
          </p:cNvSpPr>
          <p:nvPr>
            <p:ph type="sldImg"/>
          </p:nvPr>
        </p:nvSpPr>
        <p:spPr>
          <a:prstGeom prst="rect">
            <a:avLst/>
          </a:prstGeom>
        </p:spPr>
        <p:txBody>
          <a:bodyPr/>
          <a:lstStyle/>
          <a:p>
            <a:endParaRPr/>
          </a:p>
        </p:txBody>
      </p:sp>
      <p:sp>
        <p:nvSpPr>
          <p:cNvPr id="290" name="Shape 290"/>
          <p:cNvSpPr>
            <a:spLocks noGrp="1"/>
          </p:cNvSpPr>
          <p:nvPr>
            <p:ph type="body" sz="quarter" idx="1"/>
          </p:nvPr>
        </p:nvSpPr>
        <p:spPr>
          <a:prstGeom prst="rect">
            <a:avLst/>
          </a:prstGeom>
        </p:spPr>
        <p:txBody>
          <a:bodyPr/>
          <a:lstStyle>
            <a:lvl1pPr>
              <a:spcBef>
                <a:spcPts val="600"/>
              </a:spcBef>
            </a:lvl1pPr>
          </a:lstStyle>
          <a:p>
            <a:r>
              <a:t>Il s'agit d'une vision ethnocentrique; on ne fait que juger une autre culture à partir de nos propres valeurs. </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 name="Shape 296"/>
          <p:cNvSpPr>
            <a:spLocks noGrp="1" noRot="1" noChangeAspect="1"/>
          </p:cNvSpPr>
          <p:nvPr>
            <p:ph type="sldImg"/>
          </p:nvPr>
        </p:nvSpPr>
        <p:spPr>
          <a:xfrm>
            <a:off x="381000" y="685800"/>
            <a:ext cx="6096000" cy="3429000"/>
          </a:xfrm>
          <a:prstGeom prst="rect">
            <a:avLst/>
          </a:prstGeom>
        </p:spPr>
        <p:txBody>
          <a:bodyPr/>
          <a:lstStyle/>
          <a:p>
            <a:endParaRPr/>
          </a:p>
        </p:txBody>
      </p:sp>
      <p:sp>
        <p:nvSpPr>
          <p:cNvPr id="297" name="Shape 297"/>
          <p:cNvSpPr>
            <a:spLocks noGrp="1"/>
          </p:cNvSpPr>
          <p:nvPr>
            <p:ph type="body" sz="quarter" idx="1"/>
          </p:nvPr>
        </p:nvSpPr>
        <p:spPr>
          <a:prstGeom prst="rect">
            <a:avLst/>
          </a:prstGeom>
        </p:spPr>
        <p:txBody>
          <a:bodyPr/>
          <a:lstStyle/>
          <a:p>
            <a:r>
              <a:t>Les souvenirs rattaché à l’arrachement à la terre natale, aux multiples déracinements, à l’interdiction des cultes religieux ou de l’utilisation des langues africaines, à la destruction des savoirs locaux, des systèmes politiques et juridiques, à la déclaration d’infériorité, aux conséquences funestes de ces siècles de déprédation et au racisme contemporain restent toujours vivaces. À cet écartèlement ressenti avec les origines, les auteurs répondent par des systématisations, des conceptualisations, des méthodologies et des propositions permettant de réhabiliter durablement leur humanité. </a:t>
            </a:r>
          </a:p>
          <a:p>
            <a:r>
              <a:t>Image tirée du domaine public : </a:t>
            </a:r>
            <a:r>
              <a:rPr u="sng">
                <a:solidFill>
                  <a:srgbClr val="0563C1"/>
                </a:solidFill>
                <a:uFill>
                  <a:solidFill>
                    <a:srgbClr val="0563C1"/>
                  </a:solidFill>
                </a:uFill>
                <a:hlinkClick r:id="rId3"/>
              </a:rPr>
              <a:t>https://en.wikipedia.org/wiki/Le_Marron_Inconnu#/media/File:Le_Marron_Inconnu,_detail_2009.jpg</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Shape 302"/>
          <p:cNvSpPr>
            <a:spLocks noGrp="1" noRot="1" noChangeAspect="1"/>
          </p:cNvSpPr>
          <p:nvPr>
            <p:ph type="sldImg"/>
          </p:nvPr>
        </p:nvSpPr>
        <p:spPr>
          <a:xfrm>
            <a:off x="381000" y="685800"/>
            <a:ext cx="6096000" cy="3429000"/>
          </a:xfrm>
          <a:prstGeom prst="rect">
            <a:avLst/>
          </a:prstGeom>
        </p:spPr>
        <p:txBody>
          <a:bodyPr/>
          <a:lstStyle/>
          <a:p>
            <a:endParaRPr/>
          </a:p>
        </p:txBody>
      </p:sp>
      <p:sp>
        <p:nvSpPr>
          <p:cNvPr id="303" name="Shape 303"/>
          <p:cNvSpPr>
            <a:spLocks noGrp="1"/>
          </p:cNvSpPr>
          <p:nvPr>
            <p:ph type="body" sz="quarter" idx="1"/>
          </p:nvPr>
        </p:nvSpPr>
        <p:spPr>
          <a:prstGeom prst="rect">
            <a:avLst/>
          </a:prstGeom>
        </p:spPr>
        <p:txBody>
          <a:bodyPr/>
          <a:lstStyle/>
          <a:p>
            <a:r>
              <a:t>En effet, la discipline de la philosophie est arrivée en Afrique par le biais du système éducatif colonial : se former aux grandes écoles de la tradition de pensée occidentale, à ses auteurs classiques, à sa manière de formuler des problèmes, de penser par concepts, etc. a donc d’abord été une sorte de chemin initiatique pour atteindre la même érudition que les colonisateurs. La « philosophie (…) apparaît comme l’allégorie de la puissance du vainqueur, ou plus simplement comme un des facteurs de sa supériorité, dont est dépourvu le vaincu, dont l’absence fait qu’il est un autre homme » (p. 16). </a:t>
            </a:r>
          </a:p>
          <a:p>
            <a:endParaRPr/>
          </a:p>
          <a:p>
            <a:r>
              <a:t>Au fil des années, le philosophe africain veut peu à peu prouver l’originalité philosophique issue de sa propre culture. Selon Eboussi Boulaga, les premières philosophies africaines remplissent ce besoin-là, celui d’être reconnu par le maître colonial. C’est au colon qu’elles s’adressent. Il n’est donc pas suffisant que le philosophe africain réclame sa philosophie : il doit également, au préalable, déconstruire ce qui le pousse à désirer correspondre aux critères du maître. « Une “philosophie” qui ne sait d’où elle parle ni à qui, outre qu’elle est opaque à elle-même, fait le jeu de l’arbitraire, de la déraison » (p. 23).</a:t>
            </a:r>
          </a:p>
          <a:p>
            <a:r>
              <a:rPr u="sng">
                <a:solidFill>
                  <a:srgbClr val="0563C1"/>
                </a:solidFill>
                <a:uFill>
                  <a:solidFill>
                    <a:srgbClr val="0563C1"/>
                  </a:solidFill>
                </a:uFill>
                <a:hlinkClick r:id="rId3"/>
              </a:rPr>
              <a:t>Image tirée du domaine public : </a:t>
            </a:r>
            <a:r>
              <a:rPr u="sng">
                <a:solidFill>
                  <a:srgbClr val="0563C1"/>
                </a:solidFill>
                <a:uFill>
                  <a:solidFill>
                    <a:srgbClr val="0563C1"/>
                  </a:solidFill>
                </a:uFill>
                <a:hlinkClick r:id="rId4"/>
              </a:rPr>
              <a:t>https://picryl.com/media/portrait-de-socrate-philosophe-7abb33</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 name="Shape 309"/>
          <p:cNvSpPr>
            <a:spLocks noGrp="1" noRot="1" noChangeAspect="1"/>
          </p:cNvSpPr>
          <p:nvPr>
            <p:ph type="sldImg"/>
          </p:nvPr>
        </p:nvSpPr>
        <p:spPr>
          <a:xfrm>
            <a:off x="381000" y="685800"/>
            <a:ext cx="6096000" cy="3429000"/>
          </a:xfrm>
          <a:prstGeom prst="rect">
            <a:avLst/>
          </a:prstGeom>
        </p:spPr>
        <p:txBody>
          <a:bodyPr/>
          <a:lstStyle/>
          <a:p>
            <a:endParaRPr/>
          </a:p>
        </p:txBody>
      </p:sp>
      <p:sp>
        <p:nvSpPr>
          <p:cNvPr id="310" name="Shape 310"/>
          <p:cNvSpPr>
            <a:spLocks noGrp="1"/>
          </p:cNvSpPr>
          <p:nvPr>
            <p:ph type="body" sz="quarter" idx="1"/>
          </p:nvPr>
        </p:nvSpPr>
        <p:spPr>
          <a:prstGeom prst="rect">
            <a:avLst/>
          </a:prstGeom>
        </p:spPr>
        <p:txBody>
          <a:bodyPr/>
          <a:lstStyle/>
          <a:p>
            <a:r>
              <a:t>Image du domaine public tirée de </a:t>
            </a:r>
            <a:r>
              <a:rPr u="sng">
                <a:solidFill>
                  <a:srgbClr val="0563C1"/>
                </a:solidFill>
                <a:uFill>
                  <a:solidFill>
                    <a:srgbClr val="0563C1"/>
                  </a:solidFill>
                </a:uFill>
                <a:hlinkClick r:id="rId3"/>
              </a:rPr>
              <a:t>https://fr.wikipedia.org/wiki/Fabien_Eboussi_Boulaga#/media/Fichier:Fabien_Eboussi_Boulaga_1974.jpg</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 name="Shape 180"/>
          <p:cNvSpPr>
            <a:spLocks noGrp="1" noRot="1" noChangeAspect="1"/>
          </p:cNvSpPr>
          <p:nvPr>
            <p:ph type="sldImg"/>
          </p:nvPr>
        </p:nvSpPr>
        <p:spPr>
          <a:prstGeom prst="rect">
            <a:avLst/>
          </a:prstGeom>
        </p:spPr>
        <p:txBody>
          <a:bodyPr/>
          <a:lstStyle/>
          <a:p>
            <a:endParaRPr/>
          </a:p>
        </p:txBody>
      </p:sp>
      <p:sp>
        <p:nvSpPr>
          <p:cNvPr id="181" name="Shape 181"/>
          <p:cNvSpPr>
            <a:spLocks noGrp="1"/>
          </p:cNvSpPr>
          <p:nvPr>
            <p:ph type="body" sz="quarter" idx="1"/>
          </p:nvPr>
        </p:nvSpPr>
        <p:spPr>
          <a:prstGeom prst="rect">
            <a:avLst/>
          </a:prstGeom>
        </p:spPr>
        <p:txBody>
          <a:bodyPr/>
          <a:lstStyle/>
          <a:p>
            <a:r>
              <a:t>Image tirée du domaine public : </a:t>
            </a:r>
            <a:r>
              <a:rPr u="sng">
                <a:solidFill>
                  <a:srgbClr val="0563C1"/>
                </a:solidFill>
                <a:uFill>
                  <a:solidFill>
                    <a:srgbClr val="0563C1"/>
                  </a:solidFill>
                </a:uFill>
              </a:rPr>
              <a:t>https://picryl.com/media/dutch-soldiers-in-a-boat-with-slaves-from-the-colonies-africa-e894fb</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 name="Shape 314"/>
          <p:cNvSpPr>
            <a:spLocks noGrp="1" noRot="1" noChangeAspect="1"/>
          </p:cNvSpPr>
          <p:nvPr>
            <p:ph type="sldImg"/>
          </p:nvPr>
        </p:nvSpPr>
        <p:spPr>
          <a:prstGeom prst="rect">
            <a:avLst/>
          </a:prstGeom>
        </p:spPr>
        <p:txBody>
          <a:bodyPr/>
          <a:lstStyle/>
          <a:p>
            <a:endParaRPr/>
          </a:p>
        </p:txBody>
      </p:sp>
      <p:sp>
        <p:nvSpPr>
          <p:cNvPr id="315" name="Shape 315"/>
          <p:cNvSpPr>
            <a:spLocks noGrp="1"/>
          </p:cNvSpPr>
          <p:nvPr>
            <p:ph type="body" sz="quarter" idx="1"/>
          </p:nvPr>
        </p:nvSpPr>
        <p:spPr>
          <a:prstGeom prst="rect">
            <a:avLst/>
          </a:prstGeom>
        </p:spPr>
        <p:txBody>
          <a:bodyPr/>
          <a:lstStyle/>
          <a:p>
            <a:r>
              <a:t>Plusieurs propositions de reconstruction de son humanité se dégagent en philosophie africana.  Les auteurs ne s’entendent pas nécessairement sur ce que signifie aujourd’hui, concrètement, le retour à une africanité spoliée. Est-il possible de caractériser cette africanité? Doit-elle être définie en relation avec l’Occident? Ou avec l’universel, c’est-à-dire l’humanité entière? Quel serait le contenu concret de cette africanité? De l’humain, du point de vue africain? Etc. Deux postures se dégagent des différentes théories proposées : je les désignerai comme la conception forte et la conception ouverte de l’humanité en philosophie africana.</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 name="Shape 321"/>
          <p:cNvSpPr>
            <a:spLocks noGrp="1" noRot="1" noChangeAspect="1"/>
          </p:cNvSpPr>
          <p:nvPr>
            <p:ph type="sldImg"/>
          </p:nvPr>
        </p:nvSpPr>
        <p:spPr>
          <a:xfrm>
            <a:off x="381000" y="685800"/>
            <a:ext cx="6096000" cy="3429000"/>
          </a:xfrm>
          <a:prstGeom prst="rect">
            <a:avLst/>
          </a:prstGeom>
        </p:spPr>
        <p:txBody>
          <a:bodyPr/>
          <a:lstStyle/>
          <a:p>
            <a:endParaRPr/>
          </a:p>
        </p:txBody>
      </p:sp>
      <p:sp>
        <p:nvSpPr>
          <p:cNvPr id="322" name="Shape 322"/>
          <p:cNvSpPr>
            <a:spLocks noGrp="1"/>
          </p:cNvSpPr>
          <p:nvPr>
            <p:ph type="body" sz="quarter" idx="1"/>
          </p:nvPr>
        </p:nvSpPr>
        <p:spPr>
          <a:prstGeom prst="rect">
            <a:avLst/>
          </a:prstGeom>
        </p:spPr>
        <p:txBody>
          <a:bodyPr/>
          <a:lstStyle/>
          <a:p>
            <a:r>
              <a:t>Une stratégie pour reconquérir la dignité est de démontrer que les personnes africaines et afrodescendantes peuvent produire des œuvres philosophiques africaines.</a:t>
            </a:r>
          </a:p>
          <a:p>
            <a:r>
              <a:t>Image tirée du domaine public </a:t>
            </a:r>
            <a:r>
              <a:rPr u="sng">
                <a:solidFill>
                  <a:srgbClr val="0563C1"/>
                </a:solidFill>
                <a:uFill>
                  <a:solidFill>
                    <a:srgbClr val="0563C1"/>
                  </a:solidFill>
                </a:uFill>
                <a:hlinkClick r:id="rId3"/>
              </a:rPr>
              <a:t>https://fr.wikipedia.org/wiki/Molefi_Kete_Asante#/media/Fichier:Molefi_Asante_2011.jpg</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 name="Shape 333"/>
          <p:cNvSpPr>
            <a:spLocks noGrp="1" noRot="1" noChangeAspect="1"/>
          </p:cNvSpPr>
          <p:nvPr>
            <p:ph type="sldImg"/>
          </p:nvPr>
        </p:nvSpPr>
        <p:spPr>
          <a:xfrm>
            <a:off x="381000" y="685800"/>
            <a:ext cx="6096000" cy="3429000"/>
          </a:xfrm>
          <a:prstGeom prst="rect">
            <a:avLst/>
          </a:prstGeom>
        </p:spPr>
        <p:txBody>
          <a:bodyPr/>
          <a:lstStyle/>
          <a:p>
            <a:endParaRPr/>
          </a:p>
        </p:txBody>
      </p:sp>
      <p:sp>
        <p:nvSpPr>
          <p:cNvPr id="334" name="Shape 334"/>
          <p:cNvSpPr>
            <a:spLocks noGrp="1"/>
          </p:cNvSpPr>
          <p:nvPr>
            <p:ph type="body" sz="quarter" idx="1"/>
          </p:nvPr>
        </p:nvSpPr>
        <p:spPr>
          <a:prstGeom prst="rect">
            <a:avLst/>
          </a:prstGeom>
        </p:spPr>
        <p:txBody>
          <a:bodyPr/>
          <a:lstStyle/>
          <a:p>
            <a:r>
              <a:t>Pour démontrer que les personnes africaines et afrodescendantes </a:t>
            </a:r>
            <a:br/>
            <a:r>
              <a:t>peuvent produire des œuvres philosophiques on peut aussi faire de l’ethnophilosophie.</a:t>
            </a:r>
          </a:p>
          <a:p>
            <a:r>
              <a:t>La philosophie bantoue. Dans cet essai mi-phisolophique mi-ethnologique, Tempels soutient que la culture bantoue renferme une vision du monde particulière, très différente de celle qui est à l’œuvre en Occident, qui doit être considérée comme une philosophie proprement africaine. Une fois de plus, il faut insister sur la profondeur du préjugé raciste qu’entretiennent les Blancs à l’époque où est écrit cet essai. En ce sens, le livre marque une rupture puisqu’il affirme pour la première fois que les Africains sont auteurs d’une sorte de philosophie collective, même si elle n’est pas systématisée dans des traités, comme en Occident. Bantu est le pluriel du Muntu dont parle Fabien Eboussi Boulaga. Pour Tempels, il s’agit d’un qualificatif qui englobe la culture de tous les Africains noirs.</a:t>
            </a:r>
          </a:p>
          <a:p>
            <a:r>
              <a:t>La philosophie bantoue se construit sur l’idée d’une interaction entre « forces vitales » qui se répondent entre elles en suivant un ensemble de lois universelles. Dans cette grande chaîne de relations entre tous les êtres, l’humain est conçu comme un participant privilégié. Les forces interagissent entre elles et s’articulent en respectant une hiérarchie à la tête de laquelle on retrouve les dieux, immédiatement suivi des humains (les vivants et les ancêtres), du monde animal puis du monde inanimé. Toutes les forces non-humaines accroissent la puissance humaine, de telle sorte que les objets peuvent intercéder auprès des dieux en faveur des humains. </a:t>
            </a:r>
          </a:p>
          <a:p>
            <a:r>
              <a:t>Au cœur de la philosophie bantoue, le comportement humain le plus approprié est celui qui respecte les lois naturelles permettant d’augmenter les forces vitales</a:t>
            </a:r>
          </a:p>
          <a:p>
            <a:endParaRPr/>
          </a:p>
          <a:p>
            <a:r>
              <a:t>Image tirée du domaine public </a:t>
            </a:r>
            <a:r>
              <a:rPr u="sng">
                <a:solidFill>
                  <a:srgbClr val="0563C1"/>
                </a:solidFill>
                <a:uFill>
                  <a:solidFill>
                    <a:srgbClr val="0563C1"/>
                  </a:solidFill>
                </a:uFill>
                <a:hlinkClick r:id="rId3"/>
              </a:rPr>
              <a:t>https://en.wikipedia.org/wiki/Belgian_Congo#/media/File:Map-belgian-congo.jpg</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 name="Shape 339"/>
          <p:cNvSpPr>
            <a:spLocks noGrp="1" noRot="1" noChangeAspect="1"/>
          </p:cNvSpPr>
          <p:nvPr>
            <p:ph type="sldImg"/>
          </p:nvPr>
        </p:nvSpPr>
        <p:spPr>
          <a:xfrm>
            <a:off x="381000" y="685800"/>
            <a:ext cx="6096000" cy="3429000"/>
          </a:xfrm>
          <a:prstGeom prst="rect">
            <a:avLst/>
          </a:prstGeom>
        </p:spPr>
        <p:txBody>
          <a:bodyPr/>
          <a:lstStyle/>
          <a:p>
            <a:endParaRPr/>
          </a:p>
        </p:txBody>
      </p:sp>
      <p:sp>
        <p:nvSpPr>
          <p:cNvPr id="340" name="Shape 340"/>
          <p:cNvSpPr>
            <a:spLocks noGrp="1"/>
          </p:cNvSpPr>
          <p:nvPr>
            <p:ph type="body" sz="quarter" idx="1"/>
          </p:nvPr>
        </p:nvSpPr>
        <p:spPr>
          <a:prstGeom prst="rect">
            <a:avLst/>
          </a:prstGeom>
        </p:spPr>
        <p:txBody>
          <a:bodyPr/>
          <a:lstStyle/>
          <a:p>
            <a:r>
              <a:t>1. Dans tous les cas, on présente certaines caractéristiques comme proprement africaines et on postule une frontière infranchissable entre les humains issus d’Afrique et le reste de l’humanité. </a:t>
            </a:r>
          </a:p>
          <a:p>
            <a:r>
              <a:t>2. Même si on prétend critiquer le racisme, on reprend la structure hiérarchique des sciences coloniales en l’inversant (c’est-à-dire que l’on dit qu’il existe des caractéristiques propres aux africains, mais plutôt que de dire que celles-ci sont mauvaises, on cherchera à les mettre en valeur). </a:t>
            </a:r>
          </a:p>
          <a:p>
            <a:r>
              <a:t>3. Dans le cas de l’ethnophilosophie, on semble indiquer que tous les membres d’un peuple pensent de la même manière, comme s’ils ne pouvaient pas établir une distance critique entre eux et leur culture.</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 name="Shape 346"/>
          <p:cNvSpPr>
            <a:spLocks noGrp="1" noRot="1" noChangeAspect="1"/>
          </p:cNvSpPr>
          <p:nvPr>
            <p:ph type="sldImg"/>
          </p:nvPr>
        </p:nvSpPr>
        <p:spPr>
          <a:prstGeom prst="rect">
            <a:avLst/>
          </a:prstGeom>
        </p:spPr>
        <p:txBody>
          <a:bodyPr/>
          <a:lstStyle/>
          <a:p>
            <a:endParaRPr/>
          </a:p>
        </p:txBody>
      </p:sp>
      <p:sp>
        <p:nvSpPr>
          <p:cNvPr id="347" name="Shape 347"/>
          <p:cNvSpPr>
            <a:spLocks noGrp="1"/>
          </p:cNvSpPr>
          <p:nvPr>
            <p:ph type="body" sz="quarter" idx="1"/>
          </p:nvPr>
        </p:nvSpPr>
        <p:spPr>
          <a:prstGeom prst="rect">
            <a:avLst/>
          </a:prstGeom>
        </p:spPr>
        <p:txBody>
          <a:bodyPr/>
          <a:lstStyle/>
          <a:p>
            <a:r>
              <a:t>Il s’agit de dépasser l’opposition entre un "Nous" européen et un "Nous" africain. </a:t>
            </a:r>
          </a:p>
          <a:p>
            <a:r>
              <a:t>On veut penser le monde à partir de l’Afrique, c’est-à-dire philosopher à partir du contexte africain ou de celui de la diaspora. </a:t>
            </a:r>
          </a:p>
          <a:p>
            <a:r>
              <a:t>On découvre en étudiant le contexte de l’Amérique du Sud et du Nord, des Caraïbes ou même de l’Europe que les Africains et les afrodescendants ont développé leurs propres systèmes de croyances par un processus de créolisation, de syncrétisme, de métissage avec des codes, des coutumes, des langues autoctones, occidentales et africaines.</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 name="Shape 354"/>
          <p:cNvSpPr>
            <a:spLocks noGrp="1" noRot="1" noChangeAspect="1"/>
          </p:cNvSpPr>
          <p:nvPr>
            <p:ph type="sldImg"/>
          </p:nvPr>
        </p:nvSpPr>
        <p:spPr>
          <a:prstGeom prst="rect">
            <a:avLst/>
          </a:prstGeom>
        </p:spPr>
        <p:txBody>
          <a:bodyPr/>
          <a:lstStyle/>
          <a:p>
            <a:endParaRPr/>
          </a:p>
        </p:txBody>
      </p:sp>
      <p:sp>
        <p:nvSpPr>
          <p:cNvPr id="355" name="Shape 355"/>
          <p:cNvSpPr>
            <a:spLocks noGrp="1"/>
          </p:cNvSpPr>
          <p:nvPr>
            <p:ph type="body" sz="quarter" idx="1"/>
          </p:nvPr>
        </p:nvSpPr>
        <p:spPr>
          <a:prstGeom prst="rect">
            <a:avLst/>
          </a:prstGeom>
        </p:spPr>
        <p:txBody>
          <a:bodyPr/>
          <a:lstStyle/>
          <a:p>
            <a:r>
              <a:t>Image du domaine public tirée de </a:t>
            </a:r>
            <a:r>
              <a:rPr u="sng">
                <a:solidFill>
                  <a:srgbClr val="0563C1"/>
                </a:solidFill>
                <a:uFill>
                  <a:solidFill>
                    <a:srgbClr val="0563C1"/>
                  </a:solidFill>
                </a:uFill>
                <a:hlinkClick r:id="rId3"/>
              </a:rPr>
              <a:t>https://en.wikipedia.org/wiki/Souleymane_Bachir_Diagne#/media/File:Souleymane_Bachir_Diagne-Strasbourg-Septembre_2018_(2).jpg</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 name="Shape 366"/>
          <p:cNvSpPr>
            <a:spLocks noGrp="1" noRot="1" noChangeAspect="1"/>
          </p:cNvSpPr>
          <p:nvPr>
            <p:ph type="sldImg"/>
          </p:nvPr>
        </p:nvSpPr>
        <p:spPr>
          <a:xfrm>
            <a:off x="381000" y="685800"/>
            <a:ext cx="6096000" cy="3429000"/>
          </a:xfrm>
          <a:prstGeom prst="rect">
            <a:avLst/>
          </a:prstGeom>
        </p:spPr>
        <p:txBody>
          <a:bodyPr/>
          <a:lstStyle/>
          <a:p>
            <a:endParaRPr/>
          </a:p>
        </p:txBody>
      </p:sp>
      <p:sp>
        <p:nvSpPr>
          <p:cNvPr id="367" name="Shape 367"/>
          <p:cNvSpPr>
            <a:spLocks noGrp="1"/>
          </p:cNvSpPr>
          <p:nvPr>
            <p:ph type="body" sz="quarter" idx="1"/>
          </p:nvPr>
        </p:nvSpPr>
        <p:spPr>
          <a:prstGeom prst="rect">
            <a:avLst/>
          </a:prstGeom>
        </p:spPr>
        <p:txBody>
          <a:bodyPr/>
          <a:lstStyle/>
          <a:p>
            <a:r>
              <a:t>Image tirée du domaine public : </a:t>
            </a:r>
            <a:r>
              <a:rPr u="sng">
                <a:solidFill>
                  <a:srgbClr val="0563C1"/>
                </a:solidFill>
                <a:uFill>
                  <a:solidFill>
                    <a:srgbClr val="0563C1"/>
                  </a:solidFill>
                </a:uFill>
                <a:hlinkClick r:id="rId3"/>
              </a:rPr>
              <a:t>https://en.wikipedia.org/wiki/Achille_Mbembe#/media/File:Achille_Mbembe_2.JPG</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 name="Shape 376"/>
          <p:cNvSpPr>
            <a:spLocks noGrp="1" noRot="1" noChangeAspect="1"/>
          </p:cNvSpPr>
          <p:nvPr>
            <p:ph type="sldImg"/>
          </p:nvPr>
        </p:nvSpPr>
        <p:spPr>
          <a:prstGeom prst="rect">
            <a:avLst/>
          </a:prstGeom>
        </p:spPr>
        <p:txBody>
          <a:bodyPr/>
          <a:lstStyle/>
          <a:p>
            <a:endParaRPr/>
          </a:p>
        </p:txBody>
      </p:sp>
      <p:sp>
        <p:nvSpPr>
          <p:cNvPr id="377" name="Shape 377"/>
          <p:cNvSpPr>
            <a:spLocks noGrp="1"/>
          </p:cNvSpPr>
          <p:nvPr>
            <p:ph type="body" sz="quarter" idx="1"/>
          </p:nvPr>
        </p:nvSpPr>
        <p:spPr>
          <a:prstGeom prst="rect">
            <a:avLst/>
          </a:prstGeom>
        </p:spPr>
        <p:txBody>
          <a:bodyPr/>
          <a:lstStyle/>
          <a:p>
            <a:r>
              <a:t>Image tirée du domaine public : </a:t>
            </a:r>
            <a:r>
              <a:rPr u="sng">
                <a:solidFill>
                  <a:srgbClr val="0563C1"/>
                </a:solidFill>
                <a:uFill>
                  <a:solidFill>
                    <a:srgbClr val="0563C1"/>
                  </a:solidFill>
                </a:uFill>
              </a:rPr>
              <a:t>https://en.wikipedia.org/wiki/Nok_culture</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3" name="Shape 383"/>
          <p:cNvSpPr>
            <a:spLocks noGrp="1" noRot="1" noChangeAspect="1"/>
          </p:cNvSpPr>
          <p:nvPr>
            <p:ph type="sldImg"/>
          </p:nvPr>
        </p:nvSpPr>
        <p:spPr>
          <a:xfrm>
            <a:off x="381000" y="685800"/>
            <a:ext cx="6096000" cy="3429000"/>
          </a:xfrm>
          <a:prstGeom prst="rect">
            <a:avLst/>
          </a:prstGeom>
        </p:spPr>
        <p:txBody>
          <a:bodyPr/>
          <a:lstStyle/>
          <a:p>
            <a:endParaRPr/>
          </a:p>
        </p:txBody>
      </p:sp>
      <p:sp>
        <p:nvSpPr>
          <p:cNvPr id="384" name="Shape 384"/>
          <p:cNvSpPr>
            <a:spLocks noGrp="1"/>
          </p:cNvSpPr>
          <p:nvPr>
            <p:ph type="body" sz="quarter" idx="1"/>
          </p:nvPr>
        </p:nvSpPr>
        <p:spPr>
          <a:prstGeom prst="rect">
            <a:avLst/>
          </a:prstGeom>
        </p:spPr>
        <p:txBody>
          <a:bodyPr/>
          <a:lstStyle/>
          <a:p>
            <a:r>
              <a:t>Image tirée du domaine public : </a:t>
            </a:r>
            <a:r>
              <a:rPr u="sng">
                <a:solidFill>
                  <a:srgbClr val="0563C1"/>
                </a:solidFill>
                <a:uFill>
                  <a:solidFill>
                    <a:srgbClr val="0563C1"/>
                  </a:solidFill>
                </a:uFill>
                <a:hlinkClick r:id="rId3"/>
              </a:rPr>
              <a:t>https://en.wikipedia.org/wiki/Removal_of_Confederate_monuments_and_memorials#/media/File:Lee_Park,_Charlottesville,_VA.jpg</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 name="Shape 187"/>
          <p:cNvSpPr>
            <a:spLocks noGrp="1" noRot="1" noChangeAspect="1"/>
          </p:cNvSpPr>
          <p:nvPr>
            <p:ph type="sldImg"/>
          </p:nvPr>
        </p:nvSpPr>
        <p:spPr>
          <a:prstGeom prst="rect">
            <a:avLst/>
          </a:prstGeom>
        </p:spPr>
        <p:txBody>
          <a:bodyPr/>
          <a:lstStyle/>
          <a:p>
            <a:endParaRPr/>
          </a:p>
        </p:txBody>
      </p:sp>
      <p:sp>
        <p:nvSpPr>
          <p:cNvPr id="188" name="Shape 188"/>
          <p:cNvSpPr>
            <a:spLocks noGrp="1"/>
          </p:cNvSpPr>
          <p:nvPr>
            <p:ph type="body" sz="quarter" idx="1"/>
          </p:nvPr>
        </p:nvSpPr>
        <p:spPr>
          <a:prstGeom prst="rect">
            <a:avLst/>
          </a:prstGeom>
        </p:spPr>
        <p:txBody>
          <a:bodyPr/>
          <a:lstStyle/>
          <a:p>
            <a:r>
              <a:t>Aux États-Unis, l'abolition de l'esclavage ne conduit pas à la fin du racisme. En effet, plusieurs états votent des lois ségrégationnistes (Lois Jim Crow) qui limitent les droits des personnes noires.</a:t>
            </a:r>
          </a:p>
          <a:p>
            <a:r>
              <a:t>Image tirée du domaine public : </a:t>
            </a:r>
            <a:r>
              <a:rPr u="sng">
                <a:solidFill>
                  <a:srgbClr val="0563C1"/>
                </a:solidFill>
                <a:uFill>
                  <a:solidFill>
                    <a:srgbClr val="0563C1"/>
                  </a:solidFill>
                </a:uFill>
                <a:hlinkClick r:id="rId3"/>
              </a:rPr>
              <a:t>https://picryl.com/media/jim-crow-jubilee</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 name="Shape 194"/>
          <p:cNvSpPr>
            <a:spLocks noGrp="1" noRot="1" noChangeAspect="1"/>
          </p:cNvSpPr>
          <p:nvPr>
            <p:ph type="sldImg"/>
          </p:nvPr>
        </p:nvSpPr>
        <p:spPr>
          <a:xfrm>
            <a:off x="381000" y="685800"/>
            <a:ext cx="6096000" cy="3429000"/>
          </a:xfrm>
          <a:prstGeom prst="rect">
            <a:avLst/>
          </a:prstGeom>
        </p:spPr>
        <p:txBody>
          <a:bodyPr/>
          <a:lstStyle/>
          <a:p>
            <a:endParaRPr/>
          </a:p>
        </p:txBody>
      </p:sp>
      <p:sp>
        <p:nvSpPr>
          <p:cNvPr id="195" name="Shape 195"/>
          <p:cNvSpPr>
            <a:spLocks noGrp="1"/>
          </p:cNvSpPr>
          <p:nvPr>
            <p:ph type="body" sz="quarter" idx="1"/>
          </p:nvPr>
        </p:nvSpPr>
        <p:spPr>
          <a:prstGeom prst="rect">
            <a:avLst/>
          </a:prstGeom>
        </p:spPr>
        <p:txBody>
          <a:bodyPr/>
          <a:lstStyle/>
          <a:p>
            <a:r>
              <a:t>Guerres d’agression, enlèvements et mises en captivité, contamination bactériologique, perturbation volontaire des systèmes politiques et juridiques, privation de statut civique, imposition du travail forcé, destruction concertée des modèles de connaissances en vigueur, pillages etc. </a:t>
            </a:r>
          </a:p>
          <a:p>
            <a:r>
              <a:t>Image tirée du domaine public :</a:t>
            </a:r>
            <a:r>
              <a:rPr u="sng">
                <a:solidFill>
                  <a:srgbClr val="0563C1"/>
                </a:solidFill>
                <a:uFill>
                  <a:solidFill>
                    <a:srgbClr val="0563C1"/>
                  </a:solidFill>
                </a:uFill>
                <a:hlinkClick r:id="rId3"/>
              </a:rPr>
              <a:t>https://picryl.com/media/landing-of-christopher-columbus-in-america-at-san-salvador-october-12th-ad-1</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 name="Shape 203"/>
          <p:cNvSpPr>
            <a:spLocks noGrp="1" noRot="1" noChangeAspect="1"/>
          </p:cNvSpPr>
          <p:nvPr>
            <p:ph type="sldImg"/>
          </p:nvPr>
        </p:nvSpPr>
        <p:spPr>
          <a:xfrm>
            <a:off x="381000" y="685800"/>
            <a:ext cx="6096000" cy="3429000"/>
          </a:xfrm>
          <a:prstGeom prst="rect">
            <a:avLst/>
          </a:prstGeom>
        </p:spPr>
        <p:txBody>
          <a:bodyPr/>
          <a:lstStyle/>
          <a:p>
            <a:endParaRPr/>
          </a:p>
        </p:txBody>
      </p:sp>
      <p:sp>
        <p:nvSpPr>
          <p:cNvPr id="204" name="Shape 204"/>
          <p:cNvSpPr>
            <a:spLocks noGrp="1"/>
          </p:cNvSpPr>
          <p:nvPr>
            <p:ph type="body" sz="quarter" idx="1"/>
          </p:nvPr>
        </p:nvSpPr>
        <p:spPr>
          <a:prstGeom prst="rect">
            <a:avLst/>
          </a:prstGeom>
        </p:spPr>
        <p:txBody>
          <a:bodyPr/>
          <a:lstStyle/>
          <a:p>
            <a:r>
              <a:rPr lang="fr-CA" sz="1600" dirty="0">
                <a:effectLst/>
                <a:latin typeface="+mj-lt"/>
                <a:ea typeface="+mj-ea"/>
                <a:cs typeface="+mj-cs"/>
                <a:sym typeface="Roboto"/>
              </a:rPr>
              <a:t>Image tirée du domaine public :  </a:t>
            </a:r>
            <a:r>
              <a:rPr lang="fr-CA" sz="1600" u="sng" dirty="0">
                <a:effectLst/>
                <a:latin typeface="+mj-lt"/>
                <a:ea typeface="+mj-ea"/>
                <a:cs typeface="+mj-cs"/>
                <a:sym typeface="Roboto"/>
                <a:hlinkClick r:id="rId3"/>
              </a:rPr>
              <a:t>https://en.wikipedia.org/wiki/Berlin_Conference#/media/File:Kongokonferenz.jpg</a:t>
            </a:r>
            <a:endParaRPr lang="fr-CA" sz="1600" dirty="0">
              <a:effectLst/>
              <a:latin typeface="+mj-lt"/>
              <a:ea typeface="+mj-ea"/>
              <a:cs typeface="+mj-cs"/>
              <a:sym typeface="Roboto"/>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 name="Shape 215"/>
          <p:cNvSpPr>
            <a:spLocks noGrp="1" noRot="1" noChangeAspect="1"/>
          </p:cNvSpPr>
          <p:nvPr>
            <p:ph type="sldImg"/>
          </p:nvPr>
        </p:nvSpPr>
        <p:spPr>
          <a:xfrm>
            <a:off x="381000" y="685800"/>
            <a:ext cx="6096000" cy="3429000"/>
          </a:xfrm>
          <a:prstGeom prst="rect">
            <a:avLst/>
          </a:prstGeom>
        </p:spPr>
        <p:txBody>
          <a:bodyPr/>
          <a:lstStyle/>
          <a:p>
            <a:endParaRPr/>
          </a:p>
        </p:txBody>
      </p:sp>
      <p:sp>
        <p:nvSpPr>
          <p:cNvPr id="216" name="Shape 216"/>
          <p:cNvSpPr>
            <a:spLocks noGrp="1"/>
          </p:cNvSpPr>
          <p:nvPr>
            <p:ph type="body" sz="quarter" idx="1"/>
          </p:nvPr>
        </p:nvSpPr>
        <p:spPr>
          <a:prstGeom prst="rect">
            <a:avLst/>
          </a:prstGeom>
        </p:spPr>
        <p:txBody>
          <a:bodyPr/>
          <a:lstStyle/>
          <a:p>
            <a:pPr marL="346709" indent="-243839">
              <a:lnSpc>
                <a:spcPct val="90000"/>
              </a:lnSpc>
              <a:spcBef>
                <a:spcPts val="600"/>
              </a:spcBef>
              <a:buSzPct val="100000"/>
              <a:buFont typeface="Garamond"/>
              <a:buChar char="◦"/>
            </a:pPr>
            <a:r>
              <a:t>Sur le plan individuel, des personnes fuient les lieux d’exploitation esclavagiste ou trouvent des façons de résister.</a:t>
            </a:r>
          </a:p>
          <a:p>
            <a:pPr marL="346709" indent="-243839">
              <a:lnSpc>
                <a:spcPct val="90000"/>
              </a:lnSpc>
              <a:spcBef>
                <a:spcPts val="600"/>
              </a:spcBef>
              <a:buSzPct val="100000"/>
              <a:buFont typeface="Garamond"/>
              <a:buChar char="◦"/>
            </a:pPr>
            <a:r>
              <a:t>Sur le plan collectif, des révoltes s’organisent. </a:t>
            </a:r>
          </a:p>
          <a:p>
            <a:endParaRPr/>
          </a:p>
          <a:p>
            <a:r>
              <a:t>La révolution haïtienne est la première réussite d’une révolte d’esclaves à l’époque moderne. </a:t>
            </a:r>
          </a:p>
          <a:p>
            <a:r>
              <a:t>De ce fait, Haïti devient la première République indépendante noire au monde. </a:t>
            </a:r>
          </a:p>
          <a:p>
            <a:r>
              <a:t>Enfin, contrairement aux déclarations des droits de la personne issues des révolutions française ou américaine, la Déclaration d’indépendance haïtienne est la seule constitution moderne à prévoir une égalité citoyenne réelle de tous et toutes, sans égards à la couleur de peau (Hurbon 2007). À la même époque, la France exclut de la citoyenneté les femmes et les sujets de ses colonies; les Noirs, les femmes et les Autochtones sont également écartés du contrat social américain. </a:t>
            </a:r>
          </a:p>
          <a:p>
            <a:r>
              <a:t>C’est également la révolution haïtienne qui donne l’impulsion aux interdictions de la traite puis, progressivement, à l’abolition de l’esclavage dans les années qui suivent (Mbembe 2013). </a:t>
            </a:r>
          </a:p>
          <a:p>
            <a:r>
              <a:t>La révolution haïtienne a également pour effet de déplacer vers l’Afrique les volontés expansionnistes des puissances d’Europe. Se livrant à une féroce compétition commerciale qu’explique l’augmentation de la demande de certains biens de consommation produits exclusivement en colonie (le sucre, le caoutchouc, le coton, le thé, etc.), les nations européennes intensifient leur prédation sur les terres intérieures du continent africain. Elles s’en étaient tenues jusqu’alors aux côtes maritimes. </a:t>
            </a:r>
          </a:p>
          <a:p>
            <a:endParaRPr/>
          </a:p>
          <a:p>
            <a:r>
              <a:t>Image tirée du domaine public : </a:t>
            </a:r>
          </a:p>
          <a:p>
            <a:r>
              <a:rPr u="sng">
                <a:solidFill>
                  <a:srgbClr val="0563C1"/>
                </a:solidFill>
                <a:uFill>
                  <a:solidFill>
                    <a:srgbClr val="0563C1"/>
                  </a:solidFill>
                </a:uFill>
                <a:hlinkClick r:id="rId3"/>
              </a:rPr>
              <a:t>https://picryl.com/media/portret-van-toussaint-louverture-baf820</a:t>
            </a:r>
          </a:p>
          <a:p>
            <a:r>
              <a:t>Pour en savoir plus :</a:t>
            </a:r>
          </a:p>
          <a:p>
            <a:r>
              <a:rPr u="sng">
                <a:solidFill>
                  <a:srgbClr val="0563C1"/>
                </a:solidFill>
                <a:uFill>
                  <a:solidFill>
                    <a:srgbClr val="0563C1"/>
                  </a:solidFill>
                </a:uFill>
                <a:hlinkClick r:id="rId4"/>
              </a:rPr>
              <a:t>https://ici.radio-canada.ca/premiere/emissions/aujourd-hui-l-histoire/segments/entrevue/158570/revolution-haitienne-anciens-esclaves-citoyennete-jean-pierre-le-glaunec?fbclid=IwAR1ef_whrwzK8eUOPS40mDE0Ecm3dKxnRrtrtQhXfmUhujqpyAg6bJ79NxU</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 name="Shape 223"/>
          <p:cNvSpPr>
            <a:spLocks noGrp="1" noRot="1" noChangeAspect="1"/>
          </p:cNvSpPr>
          <p:nvPr>
            <p:ph type="sldImg"/>
          </p:nvPr>
        </p:nvSpPr>
        <p:spPr>
          <a:prstGeom prst="rect">
            <a:avLst/>
          </a:prstGeom>
        </p:spPr>
        <p:txBody>
          <a:bodyPr/>
          <a:lstStyle/>
          <a:p>
            <a:endParaRPr/>
          </a:p>
        </p:txBody>
      </p:sp>
      <p:sp>
        <p:nvSpPr>
          <p:cNvPr id="224" name="Shape 224"/>
          <p:cNvSpPr>
            <a:spLocks noGrp="1"/>
          </p:cNvSpPr>
          <p:nvPr>
            <p:ph type="body" sz="quarter" idx="1"/>
          </p:nvPr>
        </p:nvSpPr>
        <p:spPr>
          <a:prstGeom prst="rect">
            <a:avLst/>
          </a:prstGeom>
        </p:spPr>
        <p:txBody>
          <a:bodyPr/>
          <a:lstStyle/>
          <a:p>
            <a:r>
              <a:t>C’est dans ce contexte qu’émergent les premières théorisations sur l’existence de différentes races présentées comme des groupements biologiques distincts : les Noirs y sont généralement indexés au bas de l’échelle du progrès humain.</a:t>
            </a:r>
            <a:endParaRPr sz="1800"/>
          </a:p>
          <a:p>
            <a:endParaRPr sz="1800"/>
          </a:p>
          <a:p>
            <a:r>
              <a:t>Image tirée du domaine public : </a:t>
            </a:r>
          </a:p>
          <a:p>
            <a:r>
              <a:rPr u="sng">
                <a:solidFill>
                  <a:srgbClr val="0563C1"/>
                </a:solidFill>
                <a:uFill>
                  <a:solidFill>
                    <a:srgbClr val="0563C1"/>
                  </a:solidFill>
                </a:uFill>
                <a:hlinkClick r:id="rId3"/>
              </a:rPr>
              <a:t>https://fr.wikipedia.org/wiki/Racialisme#/media/Fichier:G._Bruno_-_Le_Tour_de_la_France_par_deux_enfants_p188.jpg</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 name="Shape 231"/>
          <p:cNvSpPr>
            <a:spLocks noGrp="1" noRot="1" noChangeAspect="1"/>
          </p:cNvSpPr>
          <p:nvPr>
            <p:ph type="sldImg"/>
          </p:nvPr>
        </p:nvSpPr>
        <p:spPr>
          <a:prstGeom prst="rect">
            <a:avLst/>
          </a:prstGeom>
        </p:spPr>
        <p:txBody>
          <a:bodyPr/>
          <a:lstStyle/>
          <a:p>
            <a:endParaRPr/>
          </a:p>
        </p:txBody>
      </p:sp>
      <p:sp>
        <p:nvSpPr>
          <p:cNvPr id="232" name="Shape 232"/>
          <p:cNvSpPr>
            <a:spLocks noGrp="1"/>
          </p:cNvSpPr>
          <p:nvPr>
            <p:ph type="body" sz="quarter" idx="1"/>
          </p:nvPr>
        </p:nvSpPr>
        <p:spPr>
          <a:prstGeom prst="rect">
            <a:avLst/>
          </a:prstGeom>
        </p:spPr>
        <p:txBody>
          <a:bodyPr/>
          <a:lstStyle/>
          <a:p>
            <a:r>
              <a:t>C’est dans ce contexte qu’émergent les premières théorisations sur l’existence de différentes races présentées comme des groupements biologiques distincts : les Noirs y sont généralement indexés au bas de l’échelle du progrès humain.</a:t>
            </a:r>
            <a:endParaRPr sz="1800"/>
          </a:p>
          <a:p>
            <a:endParaRPr sz="1800"/>
          </a:p>
          <a:p>
            <a:endParaRPr sz="1800"/>
          </a:p>
          <a:p>
            <a:r>
              <a:t>Image tirée du domaine public : </a:t>
            </a:r>
          </a:p>
          <a:p>
            <a:r>
              <a:rPr u="sng">
                <a:solidFill>
                  <a:srgbClr val="0563C1"/>
                </a:solidFill>
                <a:uFill>
                  <a:solidFill>
                    <a:srgbClr val="0563C1"/>
                  </a:solidFill>
                </a:uFill>
                <a:hlinkClick r:id="rId3"/>
              </a:rPr>
              <a:t>https://fr.wikipedia.org/wiki/Racialisme#/media/Fichier:G._Bruno_-_Le_Tour_de_la_France_par_deux_enfants_p188.jpg</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 name="Shape 237"/>
          <p:cNvSpPr>
            <a:spLocks noGrp="1" noRot="1" noChangeAspect="1"/>
          </p:cNvSpPr>
          <p:nvPr>
            <p:ph type="sldImg"/>
          </p:nvPr>
        </p:nvSpPr>
        <p:spPr>
          <a:xfrm>
            <a:off x="381000" y="685800"/>
            <a:ext cx="6096000" cy="3429000"/>
          </a:xfrm>
          <a:prstGeom prst="rect">
            <a:avLst/>
          </a:prstGeom>
        </p:spPr>
        <p:txBody>
          <a:bodyPr/>
          <a:lstStyle/>
          <a:p>
            <a:endParaRPr/>
          </a:p>
        </p:txBody>
      </p:sp>
      <p:sp>
        <p:nvSpPr>
          <p:cNvPr id="238" name="Shape 238"/>
          <p:cNvSpPr>
            <a:spLocks noGrp="1"/>
          </p:cNvSpPr>
          <p:nvPr>
            <p:ph type="body" sz="quarter" idx="1"/>
          </p:nvPr>
        </p:nvSpPr>
        <p:spPr>
          <a:prstGeom prst="rect">
            <a:avLst/>
          </a:prstGeom>
        </p:spPr>
        <p:txBody>
          <a:bodyPr/>
          <a:lstStyle/>
          <a:p>
            <a:r>
              <a:t>Pour le philosophe nigérian Emmanuel Chukwudi Eze (1999), ce n’est pas le fruit du hasard si ce déplacement survient à ce moment précis de l’histoire intellectuelle.  En effet, l’intensification au courant des siècles derniers du commerce naval et des expéditions scientifiques sur d’autres continents donnent lieu à un accroissement phénoménal des contacts entre des peuples humains jusqu’alors séparés par des distances infranchissables. En particulier, l’intensification de la traite transatlantique d’Africains réduits en esclavage et l’établissement durable de colons sur des territoires conquis par la force dans les Amériques provoquent de profondes transformations dans la perception que les Européens ont d’eux-mêmes. </a:t>
            </a:r>
          </a:p>
          <a:p>
            <a:r>
              <a:t>Image tirée du domaine public </a:t>
            </a:r>
            <a:r>
              <a:rPr u="sng">
                <a:solidFill>
                  <a:srgbClr val="0563C1"/>
                </a:solidFill>
                <a:uFill>
                  <a:solidFill>
                    <a:srgbClr val="0563C1"/>
                  </a:solidFill>
                </a:uFill>
                <a:hlinkClick r:id="rId3"/>
              </a:rPr>
              <a:t>https://picryl.com/media/kant-immanuel-2599da</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sp>
        <p:nvSpPr>
          <p:cNvPr id="14" name="Rectangle 4"/>
          <p:cNvSpPr/>
          <p:nvPr/>
        </p:nvSpPr>
        <p:spPr>
          <a:xfrm>
            <a:off x="0" y="0"/>
            <a:ext cx="12192000" cy="6858000"/>
          </a:xfrm>
          <a:prstGeom prst="rect">
            <a:avLst/>
          </a:prstGeom>
          <a:solidFill>
            <a:srgbClr val="595959"/>
          </a:solidFill>
          <a:ln w="12700">
            <a:miter lim="400000"/>
          </a:ln>
        </p:spPr>
        <p:txBody>
          <a:bodyPr lIns="45719" rIns="45719" anchor="ctr"/>
          <a:lstStyle/>
          <a:p>
            <a:pPr algn="ctr">
              <a:defRPr>
                <a:solidFill>
                  <a:srgbClr val="FFFFFF"/>
                </a:solidFill>
              </a:defRPr>
            </a:pPr>
            <a:endParaRPr/>
          </a:p>
        </p:txBody>
      </p:sp>
      <p:sp>
        <p:nvSpPr>
          <p:cNvPr id="15" name="Rectangle 9"/>
          <p:cNvSpPr/>
          <p:nvPr/>
        </p:nvSpPr>
        <p:spPr>
          <a:xfrm>
            <a:off x="1307869" y="1267730"/>
            <a:ext cx="9576263" cy="4307950"/>
          </a:xfrm>
          <a:prstGeom prst="rect">
            <a:avLst/>
          </a:prstGeom>
          <a:solidFill>
            <a:srgbClr val="FFFFFF"/>
          </a:solidFill>
          <a:ln w="12700">
            <a:miter lim="400000"/>
          </a:ln>
          <a:effectLst>
            <a:outerShdw blurRad="50800" rotWithShape="0">
              <a:srgbClr val="000000">
                <a:alpha val="66000"/>
              </a:srgbClr>
            </a:outerShdw>
          </a:effectLst>
        </p:spPr>
        <p:txBody>
          <a:bodyPr lIns="45719" rIns="45719"/>
          <a:lstStyle/>
          <a:p>
            <a:endParaRPr/>
          </a:p>
        </p:txBody>
      </p:sp>
      <p:sp>
        <p:nvSpPr>
          <p:cNvPr id="16" name="Rectangle 10"/>
          <p:cNvSpPr/>
          <p:nvPr/>
        </p:nvSpPr>
        <p:spPr>
          <a:xfrm>
            <a:off x="1447800" y="1411614"/>
            <a:ext cx="9296401" cy="4034772"/>
          </a:xfrm>
          <a:prstGeom prst="rect">
            <a:avLst/>
          </a:prstGeom>
          <a:ln w="6350" cap="sq">
            <a:solidFill>
              <a:srgbClr val="404040"/>
            </a:solidFill>
            <a:miter/>
          </a:ln>
        </p:spPr>
        <p:txBody>
          <a:bodyPr lIns="45719" rIns="45719"/>
          <a:lstStyle/>
          <a:p>
            <a:endParaRPr/>
          </a:p>
        </p:txBody>
      </p:sp>
      <p:sp>
        <p:nvSpPr>
          <p:cNvPr id="17" name="Rectangle 14"/>
          <p:cNvSpPr/>
          <p:nvPr/>
        </p:nvSpPr>
        <p:spPr>
          <a:xfrm>
            <a:off x="5135879" y="1267729"/>
            <a:ext cx="1920241" cy="731522"/>
          </a:xfrm>
          <a:prstGeom prst="rect">
            <a:avLst/>
          </a:prstGeom>
          <a:solidFill>
            <a:schemeClr val="accent1"/>
          </a:solidFill>
          <a:ln w="12700">
            <a:miter lim="400000"/>
          </a:ln>
        </p:spPr>
        <p:txBody>
          <a:bodyPr lIns="45719" rIns="45719"/>
          <a:lstStyle/>
          <a:p>
            <a:endParaRPr/>
          </a:p>
        </p:txBody>
      </p:sp>
      <p:grpSp>
        <p:nvGrpSpPr>
          <p:cNvPr id="21" name="Group 6"/>
          <p:cNvGrpSpPr/>
          <p:nvPr/>
        </p:nvGrpSpPr>
        <p:grpSpPr>
          <a:xfrm>
            <a:off x="5250179" y="1267729"/>
            <a:ext cx="1691642" cy="615935"/>
            <a:chOff x="0" y="0"/>
            <a:chExt cx="1691640" cy="615934"/>
          </a:xfrm>
        </p:grpSpPr>
        <p:sp>
          <p:nvSpPr>
            <p:cNvPr id="18" name="Straight Connector 16"/>
            <p:cNvSpPr/>
            <p:nvPr/>
          </p:nvSpPr>
          <p:spPr>
            <a:xfrm flipH="1">
              <a:off x="-1" y="-1"/>
              <a:ext cx="1" cy="612649"/>
            </a:xfrm>
            <a:prstGeom prst="line">
              <a:avLst/>
            </a:prstGeom>
            <a:solidFill>
              <a:srgbClr val="262626"/>
            </a:solidFill>
            <a:ln w="6350" cap="flat">
              <a:solidFill>
                <a:srgbClr val="FFFFFF"/>
              </a:solidFill>
              <a:prstDash val="solid"/>
              <a:miter lim="800000"/>
            </a:ln>
            <a:effectLst/>
          </p:spPr>
          <p:txBody>
            <a:bodyPr wrap="square" lIns="45719" tIns="45719" rIns="45719" bIns="45719" numCol="1" anchor="t">
              <a:noAutofit/>
            </a:bodyPr>
            <a:lstStyle/>
            <a:p>
              <a:endParaRPr/>
            </a:p>
          </p:txBody>
        </p:sp>
        <p:sp>
          <p:nvSpPr>
            <p:cNvPr id="19" name="Straight Connector 17"/>
            <p:cNvSpPr/>
            <p:nvPr/>
          </p:nvSpPr>
          <p:spPr>
            <a:xfrm>
              <a:off x="1691640" y="-1"/>
              <a:ext cx="1" cy="612649"/>
            </a:xfrm>
            <a:prstGeom prst="line">
              <a:avLst/>
            </a:prstGeom>
            <a:solidFill>
              <a:srgbClr val="262626"/>
            </a:solidFill>
            <a:ln w="6350" cap="flat">
              <a:solidFill>
                <a:srgbClr val="FFFFFF"/>
              </a:solidFill>
              <a:prstDash val="solid"/>
              <a:miter lim="800000"/>
            </a:ln>
            <a:effectLst/>
          </p:spPr>
          <p:txBody>
            <a:bodyPr wrap="square" lIns="45719" tIns="45719" rIns="45719" bIns="45719" numCol="1" anchor="t">
              <a:noAutofit/>
            </a:bodyPr>
            <a:lstStyle/>
            <a:p>
              <a:endParaRPr/>
            </a:p>
          </p:txBody>
        </p:sp>
        <p:sp>
          <p:nvSpPr>
            <p:cNvPr id="20" name="Straight Connector 18"/>
            <p:cNvSpPr/>
            <p:nvPr/>
          </p:nvSpPr>
          <p:spPr>
            <a:xfrm>
              <a:off x="0" y="615934"/>
              <a:ext cx="1691640" cy="1"/>
            </a:xfrm>
            <a:prstGeom prst="line">
              <a:avLst/>
            </a:prstGeom>
            <a:solidFill>
              <a:srgbClr val="262626"/>
            </a:solidFill>
            <a:ln w="6350" cap="flat">
              <a:solidFill>
                <a:srgbClr val="FFFFFF"/>
              </a:solidFill>
              <a:prstDash val="solid"/>
              <a:miter lim="800000"/>
            </a:ln>
            <a:effectLst/>
          </p:spPr>
          <p:txBody>
            <a:bodyPr wrap="square" lIns="45719" tIns="45719" rIns="45719" bIns="45719" numCol="1" anchor="t">
              <a:noAutofit/>
            </a:bodyPr>
            <a:lstStyle/>
            <a:p>
              <a:endParaRPr/>
            </a:p>
          </p:txBody>
        </p:sp>
      </p:grpSp>
      <p:sp>
        <p:nvSpPr>
          <p:cNvPr id="22" name="Texte du titre"/>
          <p:cNvSpPr txBox="1">
            <a:spLocks noGrp="1"/>
          </p:cNvSpPr>
          <p:nvPr>
            <p:ph type="title"/>
          </p:nvPr>
        </p:nvSpPr>
        <p:spPr>
          <a:xfrm>
            <a:off x="1629103" y="2244830"/>
            <a:ext cx="8933796" cy="2437233"/>
          </a:xfrm>
          <a:prstGeom prst="rect">
            <a:avLst/>
          </a:prstGeom>
        </p:spPr>
        <p:txBody>
          <a:bodyPr/>
          <a:lstStyle>
            <a:lvl1pPr algn="ctr">
              <a:lnSpc>
                <a:spcPct val="83000"/>
              </a:lnSpc>
              <a:defRPr sz="6800" b="0" spc="-100"/>
            </a:lvl1pPr>
          </a:lstStyle>
          <a:p>
            <a:r>
              <a:t>Texte du titre</a:t>
            </a:r>
          </a:p>
        </p:txBody>
      </p:sp>
      <p:sp>
        <p:nvSpPr>
          <p:cNvPr id="23" name="Texte niveau 1…"/>
          <p:cNvSpPr txBox="1">
            <a:spLocks noGrp="1"/>
          </p:cNvSpPr>
          <p:nvPr>
            <p:ph type="body" sz="quarter" idx="1"/>
          </p:nvPr>
        </p:nvSpPr>
        <p:spPr>
          <a:xfrm>
            <a:off x="1629100" y="4682061"/>
            <a:ext cx="8936847" cy="457202"/>
          </a:xfrm>
          <a:prstGeom prst="rect">
            <a:avLst/>
          </a:prstGeom>
        </p:spPr>
        <p:txBody>
          <a:bodyPr/>
          <a:lstStyle>
            <a:lvl1pPr marL="0" indent="0" algn="ctr">
              <a:spcBef>
                <a:spcPts val="0"/>
              </a:spcBef>
              <a:buClrTx/>
              <a:buSzTx/>
              <a:buFontTx/>
              <a:buNone/>
              <a:defRPr sz="1800" spc="80">
                <a:solidFill>
                  <a:srgbClr val="0D0D0D"/>
                </a:solidFill>
              </a:defRPr>
            </a:lvl1pPr>
            <a:lvl2pPr marL="0" indent="457200" algn="ctr">
              <a:spcBef>
                <a:spcPts val="0"/>
              </a:spcBef>
              <a:buClrTx/>
              <a:buSzTx/>
              <a:buFontTx/>
              <a:buNone/>
              <a:defRPr sz="1800" spc="80">
                <a:solidFill>
                  <a:srgbClr val="0D0D0D"/>
                </a:solidFill>
              </a:defRPr>
            </a:lvl2pPr>
            <a:lvl3pPr marL="0" indent="914400" algn="ctr">
              <a:spcBef>
                <a:spcPts val="0"/>
              </a:spcBef>
              <a:buClrTx/>
              <a:buSzTx/>
              <a:buFontTx/>
              <a:buNone/>
              <a:defRPr sz="1800" spc="80">
                <a:solidFill>
                  <a:srgbClr val="0D0D0D"/>
                </a:solidFill>
              </a:defRPr>
            </a:lvl3pPr>
            <a:lvl4pPr marL="0" indent="1371600" algn="ctr">
              <a:spcBef>
                <a:spcPts val="0"/>
              </a:spcBef>
              <a:buClrTx/>
              <a:buSzTx/>
              <a:buFontTx/>
              <a:buNone/>
              <a:defRPr sz="1800" spc="80">
                <a:solidFill>
                  <a:srgbClr val="0D0D0D"/>
                </a:solidFill>
              </a:defRPr>
            </a:lvl4pPr>
            <a:lvl5pPr marL="0" indent="1828800" algn="ctr">
              <a:spcBef>
                <a:spcPts val="0"/>
              </a:spcBef>
              <a:buClrTx/>
              <a:buSzTx/>
              <a:buFontTx/>
              <a:buNone/>
              <a:defRPr sz="1800" spc="80">
                <a:solidFill>
                  <a:srgbClr val="0D0D0D"/>
                </a:solidFill>
              </a:defRPr>
            </a:lvl5pPr>
          </a:lstStyle>
          <a:p>
            <a:r>
              <a:t>Texte niveau 1</a:t>
            </a:r>
          </a:p>
          <a:p>
            <a:pPr lvl="1"/>
            <a:r>
              <a:t>Texte niveau 2</a:t>
            </a:r>
          </a:p>
          <a:p>
            <a:pPr lvl="2"/>
            <a:r>
              <a:t>Texte niveau 3</a:t>
            </a:r>
          </a:p>
          <a:p>
            <a:pPr lvl="3"/>
            <a:r>
              <a:t>Texte niveau 4</a:t>
            </a:r>
          </a:p>
          <a:p>
            <a:pPr lvl="4"/>
            <a:r>
              <a:t>Texte niveau 5</a:t>
            </a:r>
          </a:p>
        </p:txBody>
      </p:sp>
      <p:sp>
        <p:nvSpPr>
          <p:cNvPr id="24" name="Numéro de diapositive"/>
          <p:cNvSpPr txBox="1">
            <a:spLocks noGrp="1"/>
          </p:cNvSpPr>
          <p:nvPr>
            <p:ph type="sldNum" sz="quarter" idx="2"/>
          </p:nvPr>
        </p:nvSpPr>
        <p:spPr>
          <a:xfrm>
            <a:off x="10345750" y="5187568"/>
            <a:ext cx="217151" cy="218441"/>
          </a:xfrm>
          <a:prstGeom prst="rect">
            <a:avLst/>
          </a:prstGeom>
        </p:spPr>
        <p:txBody>
          <a:bodyPr/>
          <a:lstStyle>
            <a:lvl1pPr>
              <a:defRPr>
                <a:solidFill>
                  <a:srgbClr val="262626"/>
                </a:solidFill>
              </a:defRPr>
            </a:lvl1pPr>
          </a:lstStyle>
          <a:p>
            <a:fld id="{86CB4B4D-7CA3-9044-876B-883B54F8677D}" type="slidenum">
              <a:t>‹n°›</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sp>
        <p:nvSpPr>
          <p:cNvPr id="127" name="Rectangle 8"/>
          <p:cNvSpPr/>
          <p:nvPr/>
        </p:nvSpPr>
        <p:spPr>
          <a:xfrm>
            <a:off x="0" y="0"/>
            <a:ext cx="12192000" cy="6858000"/>
          </a:xfrm>
          <a:prstGeom prst="rect">
            <a:avLst/>
          </a:prstGeom>
          <a:solidFill>
            <a:srgbClr val="FFFFFF"/>
          </a:solidFill>
          <a:ln w="12700">
            <a:miter lim="400000"/>
          </a:ln>
        </p:spPr>
        <p:txBody>
          <a:bodyPr lIns="45719" rIns="45719" anchor="ctr"/>
          <a:lstStyle/>
          <a:p>
            <a:pPr algn="ctr">
              <a:defRPr>
                <a:solidFill>
                  <a:srgbClr val="FFFFFF"/>
                </a:solidFill>
              </a:defRPr>
            </a:pPr>
            <a:endParaRPr/>
          </a:p>
        </p:txBody>
      </p:sp>
      <p:sp>
        <p:nvSpPr>
          <p:cNvPr id="128"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x">
  <p:cSld name="Content with Caption">
    <p:spTree>
      <p:nvGrpSpPr>
        <p:cNvPr id="1" name=""/>
        <p:cNvGrpSpPr/>
        <p:nvPr/>
      </p:nvGrpSpPr>
      <p:grpSpPr>
        <a:xfrm>
          <a:off x="0" y="0"/>
          <a:ext cx="0" cy="0"/>
          <a:chOff x="0" y="0"/>
          <a:chExt cx="0" cy="0"/>
        </a:xfrm>
      </p:grpSpPr>
      <p:sp>
        <p:nvSpPr>
          <p:cNvPr id="135" name="Rectangle 9"/>
          <p:cNvSpPr/>
          <p:nvPr/>
        </p:nvSpPr>
        <p:spPr>
          <a:xfrm>
            <a:off x="8119870" y="237744"/>
            <a:ext cx="3826597" cy="6382512"/>
          </a:xfrm>
          <a:prstGeom prst="rect">
            <a:avLst/>
          </a:prstGeom>
          <a:solidFill>
            <a:srgbClr val="D9D9D9">
              <a:alpha val="60000"/>
            </a:srgbClr>
          </a:solidFill>
          <a:ln w="12700">
            <a:miter lim="400000"/>
          </a:ln>
        </p:spPr>
        <p:txBody>
          <a:bodyPr lIns="45719" rIns="45719"/>
          <a:lstStyle/>
          <a:p>
            <a:endParaRPr/>
          </a:p>
        </p:txBody>
      </p:sp>
      <p:sp>
        <p:nvSpPr>
          <p:cNvPr id="136" name="Rectangle 12"/>
          <p:cNvSpPr/>
          <p:nvPr/>
        </p:nvSpPr>
        <p:spPr>
          <a:xfrm>
            <a:off x="8254659" y="374903"/>
            <a:ext cx="3557016" cy="6108194"/>
          </a:xfrm>
          <a:prstGeom prst="rect">
            <a:avLst/>
          </a:prstGeom>
          <a:ln w="6350" cap="sq">
            <a:solidFill>
              <a:srgbClr val="404040"/>
            </a:solidFill>
            <a:miter/>
          </a:ln>
        </p:spPr>
        <p:txBody>
          <a:bodyPr lIns="45719" rIns="45719"/>
          <a:lstStyle/>
          <a:p>
            <a:endParaRPr/>
          </a:p>
        </p:txBody>
      </p:sp>
      <p:sp>
        <p:nvSpPr>
          <p:cNvPr id="137" name="Texte du titre"/>
          <p:cNvSpPr txBox="1">
            <a:spLocks noGrp="1"/>
          </p:cNvSpPr>
          <p:nvPr>
            <p:ph type="title"/>
          </p:nvPr>
        </p:nvSpPr>
        <p:spPr>
          <a:xfrm>
            <a:off x="8458200" y="607391"/>
            <a:ext cx="3161964" cy="1645922"/>
          </a:xfrm>
          <a:prstGeom prst="rect">
            <a:avLst/>
          </a:prstGeom>
        </p:spPr>
        <p:txBody>
          <a:bodyPr anchor="b"/>
          <a:lstStyle>
            <a:lvl1pPr>
              <a:lnSpc>
                <a:spcPct val="100000"/>
              </a:lnSpc>
              <a:defRPr sz="3200" b="0" spc="0">
                <a:solidFill>
                  <a:srgbClr val="000000"/>
                </a:solidFill>
              </a:defRPr>
            </a:lvl1pPr>
          </a:lstStyle>
          <a:p>
            <a:r>
              <a:t>Texte du titre</a:t>
            </a:r>
          </a:p>
        </p:txBody>
      </p:sp>
      <p:sp>
        <p:nvSpPr>
          <p:cNvPr id="138" name="Texte niveau 1…"/>
          <p:cNvSpPr txBox="1">
            <a:spLocks noGrp="1"/>
          </p:cNvSpPr>
          <p:nvPr>
            <p:ph type="body" idx="1"/>
          </p:nvPr>
        </p:nvSpPr>
        <p:spPr>
          <a:xfrm>
            <a:off x="685800" y="609600"/>
            <a:ext cx="6858000" cy="5334000"/>
          </a:xfrm>
          <a:prstGeom prst="rect">
            <a:avLst/>
          </a:prstGeom>
        </p:spPr>
        <p:txBody>
          <a:bodyPr/>
          <a:lstStyle>
            <a:lvl1pPr>
              <a:defRPr sz="1900"/>
            </a:lvl1pPr>
            <a:lvl2pPr marL="491490" indent="-217170">
              <a:defRPr sz="1900"/>
            </a:lvl2pPr>
            <a:lvl3pPr marL="796834" indent="-248194">
              <a:defRPr sz="1900"/>
            </a:lvl3pPr>
            <a:lvl4pPr marL="1071154" indent="-248194">
              <a:defRPr sz="1900"/>
            </a:lvl4pPr>
            <a:lvl5pPr marL="1345474" indent="-248194">
              <a:defRPr sz="1900"/>
            </a:lvl5pPr>
          </a:lstStyle>
          <a:p>
            <a:r>
              <a:t>Texte niveau 1</a:t>
            </a:r>
          </a:p>
          <a:p>
            <a:pPr lvl="1"/>
            <a:r>
              <a:t>Texte niveau 2</a:t>
            </a:r>
          </a:p>
          <a:p>
            <a:pPr lvl="2"/>
            <a:r>
              <a:t>Texte niveau 3</a:t>
            </a:r>
          </a:p>
          <a:p>
            <a:pPr lvl="3"/>
            <a:r>
              <a:t>Texte niveau 4</a:t>
            </a:r>
          </a:p>
          <a:p>
            <a:pPr lvl="4"/>
            <a:r>
              <a:t>Texte niveau 5</a:t>
            </a:r>
          </a:p>
        </p:txBody>
      </p:sp>
      <p:sp>
        <p:nvSpPr>
          <p:cNvPr id="139" name="Text Placeholder 3"/>
          <p:cNvSpPr>
            <a:spLocks noGrp="1"/>
          </p:cNvSpPr>
          <p:nvPr>
            <p:ph type="body" sz="quarter" idx="21"/>
          </p:nvPr>
        </p:nvSpPr>
        <p:spPr>
          <a:xfrm>
            <a:off x="8458200" y="2336800"/>
            <a:ext cx="3161964" cy="3606800"/>
          </a:xfrm>
          <a:prstGeom prst="rect">
            <a:avLst/>
          </a:prstGeom>
        </p:spPr>
        <p:txBody>
          <a:bodyPr/>
          <a:lstStyle/>
          <a:p>
            <a:pPr marL="0" indent="0">
              <a:spcBef>
                <a:spcPts val="800"/>
              </a:spcBef>
              <a:buClrTx/>
              <a:buSzTx/>
              <a:buFontTx/>
              <a:buNone/>
              <a:defRPr sz="1800"/>
            </a:pPr>
            <a:endParaRPr/>
          </a:p>
        </p:txBody>
      </p:sp>
      <p:sp>
        <p:nvSpPr>
          <p:cNvPr id="140" name="Numéro de diapositive"/>
          <p:cNvSpPr txBox="1">
            <a:spLocks noGrp="1"/>
          </p:cNvSpPr>
          <p:nvPr>
            <p:ph type="sldNum" sz="quarter" idx="2"/>
          </p:nvPr>
        </p:nvSpPr>
        <p:spPr>
          <a:xfrm>
            <a:off x="11403013" y="6182360"/>
            <a:ext cx="217151" cy="218441"/>
          </a:xfrm>
          <a:prstGeom prst="rect">
            <a:avLst/>
          </a:prstGeom>
        </p:spPr>
        <p:txBody>
          <a:bodyPr/>
          <a:lstStyle>
            <a:lvl1pPr>
              <a:defRPr>
                <a:solidFill>
                  <a:srgbClr val="262626"/>
                </a:solidFill>
              </a:defRPr>
            </a:lvl1pPr>
          </a:lstStyle>
          <a:p>
            <a:fld id="{86CB4B4D-7CA3-9044-876B-883B54F8677D}" type="slidenum">
              <a:t>‹n°›</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Picture with Caption">
    <p:spTree>
      <p:nvGrpSpPr>
        <p:cNvPr id="1" name=""/>
        <p:cNvGrpSpPr/>
        <p:nvPr/>
      </p:nvGrpSpPr>
      <p:grpSpPr>
        <a:xfrm>
          <a:off x="0" y="0"/>
          <a:ext cx="0" cy="0"/>
          <a:chOff x="0" y="0"/>
          <a:chExt cx="0" cy="0"/>
        </a:xfrm>
      </p:grpSpPr>
      <p:sp>
        <p:nvSpPr>
          <p:cNvPr id="147" name="Rectangle 10"/>
          <p:cNvSpPr/>
          <p:nvPr/>
        </p:nvSpPr>
        <p:spPr>
          <a:xfrm>
            <a:off x="8119870" y="237744"/>
            <a:ext cx="3826597" cy="6382512"/>
          </a:xfrm>
          <a:prstGeom prst="rect">
            <a:avLst/>
          </a:prstGeom>
          <a:solidFill>
            <a:srgbClr val="D9D9D9">
              <a:alpha val="60000"/>
            </a:srgbClr>
          </a:solidFill>
          <a:ln w="12700">
            <a:miter lim="400000"/>
          </a:ln>
        </p:spPr>
        <p:txBody>
          <a:bodyPr lIns="45719" rIns="45719"/>
          <a:lstStyle/>
          <a:p>
            <a:endParaRPr/>
          </a:p>
        </p:txBody>
      </p:sp>
      <p:sp>
        <p:nvSpPr>
          <p:cNvPr id="148" name="Picture Placeholder 2"/>
          <p:cNvSpPr>
            <a:spLocks noGrp="1"/>
          </p:cNvSpPr>
          <p:nvPr>
            <p:ph type="pic" idx="21"/>
          </p:nvPr>
        </p:nvSpPr>
        <p:spPr>
          <a:xfrm>
            <a:off x="228599" y="237743"/>
            <a:ext cx="7696201" cy="6382513"/>
          </a:xfrm>
          <a:prstGeom prst="rect">
            <a:avLst/>
          </a:prstGeom>
        </p:spPr>
        <p:txBody>
          <a:bodyPr lIns="91439" rIns="91439">
            <a:noAutofit/>
          </a:bodyPr>
          <a:lstStyle/>
          <a:p>
            <a:endParaRPr/>
          </a:p>
        </p:txBody>
      </p:sp>
      <p:sp>
        <p:nvSpPr>
          <p:cNvPr id="149" name="Rectangle 11"/>
          <p:cNvSpPr/>
          <p:nvPr/>
        </p:nvSpPr>
        <p:spPr>
          <a:xfrm>
            <a:off x="8254659" y="374903"/>
            <a:ext cx="3557016" cy="6108194"/>
          </a:xfrm>
          <a:prstGeom prst="rect">
            <a:avLst/>
          </a:prstGeom>
          <a:ln w="6350" cap="sq">
            <a:solidFill>
              <a:srgbClr val="404040"/>
            </a:solidFill>
            <a:miter/>
          </a:ln>
        </p:spPr>
        <p:txBody>
          <a:bodyPr lIns="45719" rIns="45719"/>
          <a:lstStyle/>
          <a:p>
            <a:endParaRPr/>
          </a:p>
        </p:txBody>
      </p:sp>
      <p:sp>
        <p:nvSpPr>
          <p:cNvPr id="150" name="Texte du titre"/>
          <p:cNvSpPr txBox="1">
            <a:spLocks noGrp="1"/>
          </p:cNvSpPr>
          <p:nvPr>
            <p:ph type="title"/>
          </p:nvPr>
        </p:nvSpPr>
        <p:spPr>
          <a:xfrm>
            <a:off x="8477250" y="603504"/>
            <a:ext cx="3144774" cy="1645921"/>
          </a:xfrm>
          <a:prstGeom prst="rect">
            <a:avLst/>
          </a:prstGeom>
        </p:spPr>
        <p:txBody>
          <a:bodyPr anchor="b"/>
          <a:lstStyle>
            <a:lvl1pPr>
              <a:lnSpc>
                <a:spcPct val="100000"/>
              </a:lnSpc>
              <a:defRPr sz="3200" b="0">
                <a:solidFill>
                  <a:srgbClr val="000000"/>
                </a:solidFill>
              </a:defRPr>
            </a:lvl1pPr>
          </a:lstStyle>
          <a:p>
            <a:r>
              <a:t>Texte du titre</a:t>
            </a:r>
          </a:p>
        </p:txBody>
      </p:sp>
      <p:sp>
        <p:nvSpPr>
          <p:cNvPr id="151" name="Texte niveau 1…"/>
          <p:cNvSpPr txBox="1">
            <a:spLocks noGrp="1"/>
          </p:cNvSpPr>
          <p:nvPr>
            <p:ph type="body" sz="quarter" idx="1"/>
          </p:nvPr>
        </p:nvSpPr>
        <p:spPr>
          <a:xfrm>
            <a:off x="8477250" y="2386583"/>
            <a:ext cx="3144774" cy="3511298"/>
          </a:xfrm>
          <a:prstGeom prst="rect">
            <a:avLst/>
          </a:prstGeom>
        </p:spPr>
        <p:txBody>
          <a:bodyPr/>
          <a:lstStyle>
            <a:lvl1pPr marL="0" indent="0">
              <a:spcBef>
                <a:spcPts val="800"/>
              </a:spcBef>
              <a:buClrTx/>
              <a:buSzTx/>
              <a:buFontTx/>
              <a:buNone/>
              <a:defRPr sz="1800"/>
            </a:lvl1pPr>
            <a:lvl2pPr marL="0" indent="457200">
              <a:spcBef>
                <a:spcPts val="800"/>
              </a:spcBef>
              <a:buClrTx/>
              <a:buSzTx/>
              <a:buFontTx/>
              <a:buNone/>
              <a:defRPr sz="1800"/>
            </a:lvl2pPr>
            <a:lvl3pPr marL="0" indent="914400">
              <a:spcBef>
                <a:spcPts val="800"/>
              </a:spcBef>
              <a:buClrTx/>
              <a:buSzTx/>
              <a:buFontTx/>
              <a:buNone/>
              <a:defRPr sz="1800"/>
            </a:lvl3pPr>
            <a:lvl4pPr marL="0" indent="1371600">
              <a:spcBef>
                <a:spcPts val="800"/>
              </a:spcBef>
              <a:buClrTx/>
              <a:buSzTx/>
              <a:buFontTx/>
              <a:buNone/>
              <a:defRPr sz="1800"/>
            </a:lvl4pPr>
            <a:lvl5pPr marL="0" indent="1828800">
              <a:spcBef>
                <a:spcPts val="800"/>
              </a:spcBef>
              <a:buClrTx/>
              <a:buSzTx/>
              <a:buFontTx/>
              <a:buNone/>
              <a:defRPr sz="1800"/>
            </a:lvl5pPr>
          </a:lstStyle>
          <a:p>
            <a:r>
              <a:t>Texte niveau 1</a:t>
            </a:r>
          </a:p>
          <a:p>
            <a:pPr lvl="1"/>
            <a:r>
              <a:t>Texte niveau 2</a:t>
            </a:r>
          </a:p>
          <a:p>
            <a:pPr lvl="2"/>
            <a:r>
              <a:t>Texte niveau 3</a:t>
            </a:r>
          </a:p>
          <a:p>
            <a:pPr lvl="3"/>
            <a:r>
              <a:t>Texte niveau 4</a:t>
            </a:r>
          </a:p>
          <a:p>
            <a:pPr lvl="4"/>
            <a:r>
              <a:t>Texte niveau 5</a:t>
            </a:r>
          </a:p>
        </p:txBody>
      </p:sp>
      <p:sp>
        <p:nvSpPr>
          <p:cNvPr id="152" name="Numéro de diapositive"/>
          <p:cNvSpPr txBox="1">
            <a:spLocks noGrp="1"/>
          </p:cNvSpPr>
          <p:nvPr>
            <p:ph type="sldNum" sz="quarter" idx="2"/>
          </p:nvPr>
        </p:nvSpPr>
        <p:spPr>
          <a:xfrm>
            <a:off x="11404873" y="6182360"/>
            <a:ext cx="217151" cy="218441"/>
          </a:xfrm>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Title Slide 0">
    <p:bg>
      <p:bgPr>
        <a:solidFill>
          <a:srgbClr val="000000"/>
        </a:solidFill>
        <a:effectLst/>
      </p:bgPr>
    </p:bg>
    <p:spTree>
      <p:nvGrpSpPr>
        <p:cNvPr id="1" name=""/>
        <p:cNvGrpSpPr/>
        <p:nvPr/>
      </p:nvGrpSpPr>
      <p:grpSpPr>
        <a:xfrm>
          <a:off x="0" y="0"/>
          <a:ext cx="0" cy="0"/>
          <a:chOff x="0" y="0"/>
          <a:chExt cx="0" cy="0"/>
        </a:xfrm>
      </p:grpSpPr>
      <p:sp>
        <p:nvSpPr>
          <p:cNvPr id="31" name="Rectangle 4"/>
          <p:cNvSpPr/>
          <p:nvPr/>
        </p:nvSpPr>
        <p:spPr>
          <a:xfrm>
            <a:off x="0" y="0"/>
            <a:ext cx="12192000" cy="6858000"/>
          </a:xfrm>
          <a:prstGeom prst="rect">
            <a:avLst/>
          </a:prstGeom>
          <a:solidFill>
            <a:srgbClr val="FFFFFF"/>
          </a:solidFill>
          <a:ln w="12700">
            <a:miter lim="400000"/>
          </a:ln>
        </p:spPr>
        <p:txBody>
          <a:bodyPr lIns="45719" rIns="45719" anchor="ctr"/>
          <a:lstStyle/>
          <a:p>
            <a:pPr algn="ctr">
              <a:defRPr>
                <a:solidFill>
                  <a:srgbClr val="FFFFFF"/>
                </a:solidFill>
              </a:defRPr>
            </a:pPr>
            <a:endParaRPr/>
          </a:p>
        </p:txBody>
      </p:sp>
      <p:sp>
        <p:nvSpPr>
          <p:cNvPr id="32" name="Rectangle 9"/>
          <p:cNvSpPr/>
          <p:nvPr/>
        </p:nvSpPr>
        <p:spPr>
          <a:xfrm>
            <a:off x="1307869" y="1267730"/>
            <a:ext cx="9576263" cy="4307950"/>
          </a:xfrm>
          <a:prstGeom prst="rect">
            <a:avLst/>
          </a:prstGeom>
          <a:solidFill>
            <a:srgbClr val="000000"/>
          </a:solidFill>
          <a:ln w="12700">
            <a:miter lim="400000"/>
          </a:ln>
          <a:effectLst>
            <a:outerShdw blurRad="50800" rotWithShape="0">
              <a:srgbClr val="000000">
                <a:alpha val="66000"/>
              </a:srgbClr>
            </a:outerShdw>
          </a:effectLst>
        </p:spPr>
        <p:txBody>
          <a:bodyPr lIns="45719" rIns="45719"/>
          <a:lstStyle/>
          <a:p>
            <a:pPr>
              <a:defRPr>
                <a:solidFill>
                  <a:srgbClr val="FFFFFF"/>
                </a:solidFill>
              </a:defRPr>
            </a:pPr>
            <a:endParaRPr/>
          </a:p>
        </p:txBody>
      </p:sp>
      <p:sp>
        <p:nvSpPr>
          <p:cNvPr id="33" name="Rectangle 10"/>
          <p:cNvSpPr/>
          <p:nvPr/>
        </p:nvSpPr>
        <p:spPr>
          <a:xfrm>
            <a:off x="1447800" y="1411614"/>
            <a:ext cx="9296401" cy="4034772"/>
          </a:xfrm>
          <a:prstGeom prst="rect">
            <a:avLst/>
          </a:prstGeom>
          <a:ln w="6350" cap="sq">
            <a:solidFill>
              <a:srgbClr val="FFFFFF"/>
            </a:solidFill>
            <a:miter/>
          </a:ln>
        </p:spPr>
        <p:txBody>
          <a:bodyPr lIns="45719" rIns="45719"/>
          <a:lstStyle/>
          <a:p>
            <a:pPr>
              <a:defRPr>
                <a:solidFill>
                  <a:srgbClr val="FFFFFF"/>
                </a:solidFill>
              </a:defRPr>
            </a:pPr>
            <a:endParaRPr/>
          </a:p>
        </p:txBody>
      </p:sp>
      <p:sp>
        <p:nvSpPr>
          <p:cNvPr id="34" name="Rectangle 14"/>
          <p:cNvSpPr/>
          <p:nvPr/>
        </p:nvSpPr>
        <p:spPr>
          <a:xfrm>
            <a:off x="5135879" y="1267729"/>
            <a:ext cx="1920241" cy="731522"/>
          </a:xfrm>
          <a:prstGeom prst="rect">
            <a:avLst/>
          </a:prstGeom>
          <a:solidFill>
            <a:schemeClr val="accent1"/>
          </a:solidFill>
          <a:ln w="12700">
            <a:miter lim="400000"/>
          </a:ln>
        </p:spPr>
        <p:txBody>
          <a:bodyPr lIns="45719" rIns="45719"/>
          <a:lstStyle/>
          <a:p>
            <a:pPr>
              <a:defRPr>
                <a:solidFill>
                  <a:srgbClr val="FFFFFF"/>
                </a:solidFill>
              </a:defRPr>
            </a:pPr>
            <a:endParaRPr/>
          </a:p>
        </p:txBody>
      </p:sp>
      <p:grpSp>
        <p:nvGrpSpPr>
          <p:cNvPr id="38" name="Group 6"/>
          <p:cNvGrpSpPr/>
          <p:nvPr/>
        </p:nvGrpSpPr>
        <p:grpSpPr>
          <a:xfrm>
            <a:off x="5250179" y="1267729"/>
            <a:ext cx="1691642" cy="615935"/>
            <a:chOff x="0" y="0"/>
            <a:chExt cx="1691640" cy="615934"/>
          </a:xfrm>
        </p:grpSpPr>
        <p:sp>
          <p:nvSpPr>
            <p:cNvPr id="35" name="Straight Connector 16"/>
            <p:cNvSpPr/>
            <p:nvPr/>
          </p:nvSpPr>
          <p:spPr>
            <a:xfrm flipH="1">
              <a:off x="-1" y="-1"/>
              <a:ext cx="1" cy="612649"/>
            </a:xfrm>
            <a:prstGeom prst="line">
              <a:avLst/>
            </a:prstGeom>
            <a:solidFill>
              <a:srgbClr val="FFFFFF"/>
            </a:solidFill>
            <a:ln w="6350" cap="flat">
              <a:solidFill>
                <a:srgbClr val="FFFFFF"/>
              </a:solidFill>
              <a:prstDash val="solid"/>
              <a:miter lim="800000"/>
            </a:ln>
            <a:effectLst/>
          </p:spPr>
          <p:txBody>
            <a:bodyPr wrap="square" lIns="45719" tIns="45719" rIns="45719" bIns="45719" numCol="1" anchor="t">
              <a:noAutofit/>
            </a:bodyPr>
            <a:lstStyle/>
            <a:p>
              <a:endParaRPr/>
            </a:p>
          </p:txBody>
        </p:sp>
        <p:sp>
          <p:nvSpPr>
            <p:cNvPr id="36" name="Straight Connector 17"/>
            <p:cNvSpPr/>
            <p:nvPr/>
          </p:nvSpPr>
          <p:spPr>
            <a:xfrm>
              <a:off x="1691640" y="-1"/>
              <a:ext cx="1" cy="612649"/>
            </a:xfrm>
            <a:prstGeom prst="line">
              <a:avLst/>
            </a:prstGeom>
            <a:solidFill>
              <a:srgbClr val="FFFFFF"/>
            </a:solidFill>
            <a:ln w="6350" cap="flat">
              <a:solidFill>
                <a:srgbClr val="FFFFFF"/>
              </a:solidFill>
              <a:prstDash val="solid"/>
              <a:miter lim="800000"/>
            </a:ln>
            <a:effectLst/>
          </p:spPr>
          <p:txBody>
            <a:bodyPr wrap="square" lIns="45719" tIns="45719" rIns="45719" bIns="45719" numCol="1" anchor="t">
              <a:noAutofit/>
            </a:bodyPr>
            <a:lstStyle/>
            <a:p>
              <a:endParaRPr/>
            </a:p>
          </p:txBody>
        </p:sp>
        <p:sp>
          <p:nvSpPr>
            <p:cNvPr id="37" name="Straight Connector 18"/>
            <p:cNvSpPr/>
            <p:nvPr/>
          </p:nvSpPr>
          <p:spPr>
            <a:xfrm>
              <a:off x="0" y="615934"/>
              <a:ext cx="1691640" cy="1"/>
            </a:xfrm>
            <a:prstGeom prst="line">
              <a:avLst/>
            </a:prstGeom>
            <a:solidFill>
              <a:srgbClr val="FFFFFF"/>
            </a:solidFill>
            <a:ln w="6350" cap="flat">
              <a:solidFill>
                <a:srgbClr val="FFFFFF"/>
              </a:solidFill>
              <a:prstDash val="solid"/>
              <a:miter lim="800000"/>
            </a:ln>
            <a:effectLst/>
          </p:spPr>
          <p:txBody>
            <a:bodyPr wrap="square" lIns="45719" tIns="45719" rIns="45719" bIns="45719" numCol="1" anchor="t">
              <a:noAutofit/>
            </a:bodyPr>
            <a:lstStyle/>
            <a:p>
              <a:endParaRPr/>
            </a:p>
          </p:txBody>
        </p:sp>
      </p:grpSp>
      <p:sp>
        <p:nvSpPr>
          <p:cNvPr id="39" name="Texte du titre"/>
          <p:cNvSpPr txBox="1">
            <a:spLocks noGrp="1"/>
          </p:cNvSpPr>
          <p:nvPr>
            <p:ph type="title"/>
          </p:nvPr>
        </p:nvSpPr>
        <p:spPr>
          <a:xfrm>
            <a:off x="1629103" y="2244830"/>
            <a:ext cx="8933796" cy="2437233"/>
          </a:xfrm>
          <a:prstGeom prst="rect">
            <a:avLst/>
          </a:prstGeom>
        </p:spPr>
        <p:txBody>
          <a:bodyPr/>
          <a:lstStyle>
            <a:lvl1pPr algn="r">
              <a:lnSpc>
                <a:spcPct val="110000"/>
              </a:lnSpc>
              <a:defRPr sz="4600" b="0" spc="-124">
                <a:solidFill>
                  <a:srgbClr val="FFFFFF"/>
                </a:solidFill>
                <a:latin typeface="Volkhov Regular"/>
                <a:ea typeface="Volkhov Regular"/>
                <a:cs typeface="Volkhov Regular"/>
                <a:sym typeface="Volkhov Regular"/>
              </a:defRPr>
            </a:lvl1pPr>
          </a:lstStyle>
          <a:p>
            <a:r>
              <a:t>Texte du titre</a:t>
            </a:r>
          </a:p>
        </p:txBody>
      </p:sp>
      <p:sp>
        <p:nvSpPr>
          <p:cNvPr id="40" name="Texte niveau 1…"/>
          <p:cNvSpPr txBox="1">
            <a:spLocks noGrp="1"/>
          </p:cNvSpPr>
          <p:nvPr>
            <p:ph type="body" sz="quarter" idx="1"/>
          </p:nvPr>
        </p:nvSpPr>
        <p:spPr>
          <a:xfrm>
            <a:off x="1629100" y="4682061"/>
            <a:ext cx="8936847" cy="457202"/>
          </a:xfrm>
          <a:prstGeom prst="rect">
            <a:avLst/>
          </a:prstGeom>
        </p:spPr>
        <p:txBody>
          <a:bodyPr/>
          <a:lstStyle>
            <a:lvl1pPr marL="0" indent="0">
              <a:lnSpc>
                <a:spcPct val="130000"/>
              </a:lnSpc>
              <a:spcBef>
                <a:spcPts val="0"/>
              </a:spcBef>
              <a:buClrTx/>
              <a:buSzTx/>
              <a:buFontTx/>
              <a:buNone/>
              <a:defRPr sz="2800">
                <a:solidFill>
                  <a:srgbClr val="FFFFFF"/>
                </a:solidFill>
                <a:latin typeface="+mn-lt"/>
                <a:ea typeface="+mn-ea"/>
                <a:cs typeface="+mn-cs"/>
                <a:sym typeface="Roboto Light"/>
              </a:defRPr>
            </a:lvl1pPr>
            <a:lvl2pPr marL="0" indent="457200">
              <a:lnSpc>
                <a:spcPct val="130000"/>
              </a:lnSpc>
              <a:spcBef>
                <a:spcPts val="0"/>
              </a:spcBef>
              <a:buClrTx/>
              <a:buSzTx/>
              <a:buFontTx/>
              <a:buNone/>
              <a:defRPr sz="2800">
                <a:solidFill>
                  <a:srgbClr val="FFFFFF"/>
                </a:solidFill>
                <a:latin typeface="+mn-lt"/>
                <a:ea typeface="+mn-ea"/>
                <a:cs typeface="+mn-cs"/>
                <a:sym typeface="Roboto Light"/>
              </a:defRPr>
            </a:lvl2pPr>
            <a:lvl3pPr marL="0" indent="914400">
              <a:lnSpc>
                <a:spcPct val="130000"/>
              </a:lnSpc>
              <a:spcBef>
                <a:spcPts val="0"/>
              </a:spcBef>
              <a:buClrTx/>
              <a:buSzTx/>
              <a:buFontTx/>
              <a:buNone/>
              <a:defRPr sz="2800">
                <a:solidFill>
                  <a:srgbClr val="FFFFFF"/>
                </a:solidFill>
                <a:latin typeface="+mn-lt"/>
                <a:ea typeface="+mn-ea"/>
                <a:cs typeface="+mn-cs"/>
                <a:sym typeface="Roboto Light"/>
              </a:defRPr>
            </a:lvl3pPr>
            <a:lvl4pPr marL="0" indent="1371600">
              <a:lnSpc>
                <a:spcPct val="130000"/>
              </a:lnSpc>
              <a:spcBef>
                <a:spcPts val="0"/>
              </a:spcBef>
              <a:buClrTx/>
              <a:buSzTx/>
              <a:buFontTx/>
              <a:buNone/>
              <a:defRPr sz="2800">
                <a:solidFill>
                  <a:srgbClr val="FFFFFF"/>
                </a:solidFill>
                <a:latin typeface="+mn-lt"/>
                <a:ea typeface="+mn-ea"/>
                <a:cs typeface="+mn-cs"/>
                <a:sym typeface="Roboto Light"/>
              </a:defRPr>
            </a:lvl4pPr>
            <a:lvl5pPr marL="0" indent="1828800">
              <a:lnSpc>
                <a:spcPct val="130000"/>
              </a:lnSpc>
              <a:spcBef>
                <a:spcPts val="0"/>
              </a:spcBef>
              <a:buClrTx/>
              <a:buSzTx/>
              <a:buFontTx/>
              <a:buNone/>
              <a:defRPr sz="2800">
                <a:solidFill>
                  <a:srgbClr val="FFFFFF"/>
                </a:solidFill>
                <a:latin typeface="+mn-lt"/>
                <a:ea typeface="+mn-ea"/>
                <a:cs typeface="+mn-cs"/>
                <a:sym typeface="Roboto Light"/>
              </a:defRPr>
            </a:lvl5pPr>
          </a:lstStyle>
          <a:p>
            <a:r>
              <a:t>Texte niveau 1</a:t>
            </a:r>
          </a:p>
          <a:p>
            <a:pPr lvl="1"/>
            <a:r>
              <a:t>Texte niveau 2</a:t>
            </a:r>
          </a:p>
          <a:p>
            <a:pPr lvl="2"/>
            <a:r>
              <a:t>Texte niveau 3</a:t>
            </a:r>
          </a:p>
          <a:p>
            <a:pPr lvl="3"/>
            <a:r>
              <a:t>Texte niveau 4</a:t>
            </a:r>
          </a:p>
          <a:p>
            <a:pPr lvl="4"/>
            <a:r>
              <a:t>Texte niveau 5</a:t>
            </a:r>
          </a:p>
        </p:txBody>
      </p:sp>
      <p:sp>
        <p:nvSpPr>
          <p:cNvPr id="41" name="Numéro de diapositive"/>
          <p:cNvSpPr txBox="1">
            <a:spLocks noGrp="1"/>
          </p:cNvSpPr>
          <p:nvPr>
            <p:ph type="sldNum" sz="quarter" idx="2"/>
          </p:nvPr>
        </p:nvSpPr>
        <p:spPr>
          <a:xfrm>
            <a:off x="10345750" y="5187568"/>
            <a:ext cx="217151" cy="218441"/>
          </a:xfrm>
          <a:prstGeom prst="rect">
            <a:avLst/>
          </a:prstGeom>
        </p:spPr>
        <p:txBody>
          <a:bodyPr/>
          <a:lstStyle>
            <a:lvl1pPr>
              <a:defRPr>
                <a:solidFill>
                  <a:srgbClr val="FFFFFF"/>
                </a:solidFill>
              </a:defRPr>
            </a:lvl1pPr>
          </a:lstStyle>
          <a:p>
            <a:fld id="{86CB4B4D-7CA3-9044-876B-883B54F8677D}" type="slidenum">
              <a:t>‹n°›</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Title Slide 1">
    <p:bg>
      <p:bgPr>
        <a:solidFill>
          <a:srgbClr val="E8E4E2"/>
        </a:solidFill>
        <a:effectLst/>
      </p:bgPr>
    </p:bg>
    <p:spTree>
      <p:nvGrpSpPr>
        <p:cNvPr id="1" name=""/>
        <p:cNvGrpSpPr/>
        <p:nvPr/>
      </p:nvGrpSpPr>
      <p:grpSpPr>
        <a:xfrm>
          <a:off x="0" y="0"/>
          <a:ext cx="0" cy="0"/>
          <a:chOff x="0" y="0"/>
          <a:chExt cx="0" cy="0"/>
        </a:xfrm>
      </p:grpSpPr>
      <p:sp>
        <p:nvSpPr>
          <p:cNvPr id="48" name="Rectangle 4"/>
          <p:cNvSpPr/>
          <p:nvPr/>
        </p:nvSpPr>
        <p:spPr>
          <a:xfrm>
            <a:off x="0" y="0"/>
            <a:ext cx="12192000" cy="6858000"/>
          </a:xfrm>
          <a:prstGeom prst="rect">
            <a:avLst/>
          </a:prstGeom>
          <a:solidFill>
            <a:srgbClr val="595959"/>
          </a:solidFill>
          <a:ln w="12700">
            <a:miter lim="400000"/>
          </a:ln>
        </p:spPr>
        <p:txBody>
          <a:bodyPr lIns="45719" rIns="45719" anchor="ctr"/>
          <a:lstStyle/>
          <a:p>
            <a:pPr algn="ctr">
              <a:defRPr>
                <a:solidFill>
                  <a:srgbClr val="FFFFFF"/>
                </a:solidFill>
              </a:defRPr>
            </a:pPr>
            <a:endParaRPr/>
          </a:p>
        </p:txBody>
      </p:sp>
      <p:sp>
        <p:nvSpPr>
          <p:cNvPr id="49" name="Rectangle 9"/>
          <p:cNvSpPr/>
          <p:nvPr/>
        </p:nvSpPr>
        <p:spPr>
          <a:xfrm>
            <a:off x="1307869" y="1267730"/>
            <a:ext cx="9576263" cy="4307950"/>
          </a:xfrm>
          <a:prstGeom prst="rect">
            <a:avLst/>
          </a:prstGeom>
          <a:solidFill>
            <a:srgbClr val="FFFFFF"/>
          </a:solidFill>
          <a:ln w="12700">
            <a:miter lim="400000"/>
          </a:ln>
          <a:effectLst>
            <a:outerShdw blurRad="50800" rotWithShape="0">
              <a:srgbClr val="000000">
                <a:alpha val="66000"/>
              </a:srgbClr>
            </a:outerShdw>
          </a:effectLst>
        </p:spPr>
        <p:txBody>
          <a:bodyPr lIns="45719" rIns="45719"/>
          <a:lstStyle/>
          <a:p>
            <a:endParaRPr/>
          </a:p>
        </p:txBody>
      </p:sp>
      <p:sp>
        <p:nvSpPr>
          <p:cNvPr id="50" name="Rectangle 10"/>
          <p:cNvSpPr/>
          <p:nvPr/>
        </p:nvSpPr>
        <p:spPr>
          <a:xfrm>
            <a:off x="1447800" y="1411614"/>
            <a:ext cx="9296401" cy="4034772"/>
          </a:xfrm>
          <a:prstGeom prst="rect">
            <a:avLst/>
          </a:prstGeom>
          <a:ln w="6350" cap="sq">
            <a:solidFill>
              <a:srgbClr val="404040"/>
            </a:solidFill>
            <a:miter/>
          </a:ln>
        </p:spPr>
        <p:txBody>
          <a:bodyPr lIns="45719" rIns="45719"/>
          <a:lstStyle/>
          <a:p>
            <a:endParaRPr/>
          </a:p>
        </p:txBody>
      </p:sp>
      <p:sp>
        <p:nvSpPr>
          <p:cNvPr id="51" name="Rectangle 14"/>
          <p:cNvSpPr/>
          <p:nvPr/>
        </p:nvSpPr>
        <p:spPr>
          <a:xfrm>
            <a:off x="5135879" y="1267729"/>
            <a:ext cx="1920241" cy="731522"/>
          </a:xfrm>
          <a:prstGeom prst="rect">
            <a:avLst/>
          </a:prstGeom>
          <a:solidFill>
            <a:schemeClr val="accent1"/>
          </a:solidFill>
          <a:ln w="12700">
            <a:miter lim="400000"/>
          </a:ln>
        </p:spPr>
        <p:txBody>
          <a:bodyPr lIns="45719" rIns="45719"/>
          <a:lstStyle/>
          <a:p>
            <a:endParaRPr/>
          </a:p>
        </p:txBody>
      </p:sp>
      <p:grpSp>
        <p:nvGrpSpPr>
          <p:cNvPr id="55" name="Group 6"/>
          <p:cNvGrpSpPr/>
          <p:nvPr/>
        </p:nvGrpSpPr>
        <p:grpSpPr>
          <a:xfrm>
            <a:off x="5250179" y="1267729"/>
            <a:ext cx="1691642" cy="615935"/>
            <a:chOff x="0" y="0"/>
            <a:chExt cx="1691640" cy="615934"/>
          </a:xfrm>
        </p:grpSpPr>
        <p:sp>
          <p:nvSpPr>
            <p:cNvPr id="52" name="Straight Connector 16"/>
            <p:cNvSpPr/>
            <p:nvPr/>
          </p:nvSpPr>
          <p:spPr>
            <a:xfrm flipH="1">
              <a:off x="-1" y="-1"/>
              <a:ext cx="1" cy="612649"/>
            </a:xfrm>
            <a:prstGeom prst="line">
              <a:avLst/>
            </a:prstGeom>
            <a:solidFill>
              <a:srgbClr val="262626"/>
            </a:solidFill>
            <a:ln w="6350" cap="flat">
              <a:solidFill>
                <a:srgbClr val="FFFFFF"/>
              </a:solidFill>
              <a:prstDash val="solid"/>
              <a:miter lim="800000"/>
            </a:ln>
            <a:effectLst/>
          </p:spPr>
          <p:txBody>
            <a:bodyPr wrap="square" lIns="45719" tIns="45719" rIns="45719" bIns="45719" numCol="1" anchor="t">
              <a:noAutofit/>
            </a:bodyPr>
            <a:lstStyle/>
            <a:p>
              <a:endParaRPr/>
            </a:p>
          </p:txBody>
        </p:sp>
        <p:sp>
          <p:nvSpPr>
            <p:cNvPr id="53" name="Straight Connector 17"/>
            <p:cNvSpPr/>
            <p:nvPr/>
          </p:nvSpPr>
          <p:spPr>
            <a:xfrm>
              <a:off x="1691640" y="-1"/>
              <a:ext cx="1" cy="612649"/>
            </a:xfrm>
            <a:prstGeom prst="line">
              <a:avLst/>
            </a:prstGeom>
            <a:solidFill>
              <a:srgbClr val="262626"/>
            </a:solidFill>
            <a:ln w="6350" cap="flat">
              <a:solidFill>
                <a:srgbClr val="FFFFFF"/>
              </a:solidFill>
              <a:prstDash val="solid"/>
              <a:miter lim="800000"/>
            </a:ln>
            <a:effectLst/>
          </p:spPr>
          <p:txBody>
            <a:bodyPr wrap="square" lIns="45719" tIns="45719" rIns="45719" bIns="45719" numCol="1" anchor="t">
              <a:noAutofit/>
            </a:bodyPr>
            <a:lstStyle/>
            <a:p>
              <a:endParaRPr/>
            </a:p>
          </p:txBody>
        </p:sp>
        <p:sp>
          <p:nvSpPr>
            <p:cNvPr id="54" name="Straight Connector 18"/>
            <p:cNvSpPr/>
            <p:nvPr/>
          </p:nvSpPr>
          <p:spPr>
            <a:xfrm>
              <a:off x="0" y="615934"/>
              <a:ext cx="1691640" cy="1"/>
            </a:xfrm>
            <a:prstGeom prst="line">
              <a:avLst/>
            </a:prstGeom>
            <a:solidFill>
              <a:srgbClr val="262626"/>
            </a:solidFill>
            <a:ln w="6350" cap="flat">
              <a:solidFill>
                <a:srgbClr val="FFFFFF"/>
              </a:solidFill>
              <a:prstDash val="solid"/>
              <a:miter lim="800000"/>
            </a:ln>
            <a:effectLst/>
          </p:spPr>
          <p:txBody>
            <a:bodyPr wrap="square" lIns="45719" tIns="45719" rIns="45719" bIns="45719" numCol="1" anchor="t">
              <a:noAutofit/>
            </a:bodyPr>
            <a:lstStyle/>
            <a:p>
              <a:endParaRPr/>
            </a:p>
          </p:txBody>
        </p:sp>
      </p:grpSp>
      <p:sp>
        <p:nvSpPr>
          <p:cNvPr id="56" name="Texte du titre"/>
          <p:cNvSpPr txBox="1">
            <a:spLocks noGrp="1"/>
          </p:cNvSpPr>
          <p:nvPr>
            <p:ph type="title"/>
          </p:nvPr>
        </p:nvSpPr>
        <p:spPr>
          <a:xfrm>
            <a:off x="1629103" y="2244830"/>
            <a:ext cx="8933796" cy="2437233"/>
          </a:xfrm>
          <a:prstGeom prst="rect">
            <a:avLst/>
          </a:prstGeom>
        </p:spPr>
        <p:txBody>
          <a:bodyPr/>
          <a:lstStyle>
            <a:lvl1pPr algn="ctr">
              <a:lnSpc>
                <a:spcPct val="83000"/>
              </a:lnSpc>
              <a:defRPr sz="6800" b="0" spc="-100"/>
            </a:lvl1pPr>
          </a:lstStyle>
          <a:p>
            <a:r>
              <a:t>Texte du titre</a:t>
            </a:r>
          </a:p>
        </p:txBody>
      </p:sp>
      <p:sp>
        <p:nvSpPr>
          <p:cNvPr id="57" name="Texte niveau 1…"/>
          <p:cNvSpPr txBox="1">
            <a:spLocks noGrp="1"/>
          </p:cNvSpPr>
          <p:nvPr>
            <p:ph type="body" sz="quarter" idx="1"/>
          </p:nvPr>
        </p:nvSpPr>
        <p:spPr>
          <a:xfrm>
            <a:off x="1629100" y="4682061"/>
            <a:ext cx="8936847" cy="457202"/>
          </a:xfrm>
          <a:prstGeom prst="rect">
            <a:avLst/>
          </a:prstGeom>
        </p:spPr>
        <p:txBody>
          <a:bodyPr/>
          <a:lstStyle>
            <a:lvl1pPr marL="0" indent="0" algn="ctr">
              <a:spcBef>
                <a:spcPts val="0"/>
              </a:spcBef>
              <a:buClrTx/>
              <a:buSzTx/>
              <a:buFontTx/>
              <a:buNone/>
              <a:defRPr sz="1800" spc="80">
                <a:solidFill>
                  <a:srgbClr val="0D0D0D"/>
                </a:solidFill>
              </a:defRPr>
            </a:lvl1pPr>
            <a:lvl2pPr marL="0" indent="457200" algn="ctr">
              <a:spcBef>
                <a:spcPts val="0"/>
              </a:spcBef>
              <a:buClrTx/>
              <a:buSzTx/>
              <a:buFontTx/>
              <a:buNone/>
              <a:defRPr sz="1800" spc="80">
                <a:solidFill>
                  <a:srgbClr val="0D0D0D"/>
                </a:solidFill>
              </a:defRPr>
            </a:lvl2pPr>
            <a:lvl3pPr marL="0" indent="914400" algn="ctr">
              <a:spcBef>
                <a:spcPts val="0"/>
              </a:spcBef>
              <a:buClrTx/>
              <a:buSzTx/>
              <a:buFontTx/>
              <a:buNone/>
              <a:defRPr sz="1800" spc="80">
                <a:solidFill>
                  <a:srgbClr val="0D0D0D"/>
                </a:solidFill>
              </a:defRPr>
            </a:lvl3pPr>
            <a:lvl4pPr marL="0" indent="1371600" algn="ctr">
              <a:spcBef>
                <a:spcPts val="0"/>
              </a:spcBef>
              <a:buClrTx/>
              <a:buSzTx/>
              <a:buFontTx/>
              <a:buNone/>
              <a:defRPr sz="1800" spc="80">
                <a:solidFill>
                  <a:srgbClr val="0D0D0D"/>
                </a:solidFill>
              </a:defRPr>
            </a:lvl4pPr>
            <a:lvl5pPr marL="0" indent="1828800" algn="ctr">
              <a:spcBef>
                <a:spcPts val="0"/>
              </a:spcBef>
              <a:buClrTx/>
              <a:buSzTx/>
              <a:buFontTx/>
              <a:buNone/>
              <a:defRPr sz="1800" spc="80">
                <a:solidFill>
                  <a:srgbClr val="0D0D0D"/>
                </a:solidFill>
              </a:defRPr>
            </a:lvl5pPr>
          </a:lstStyle>
          <a:p>
            <a:r>
              <a:t>Texte niveau 1</a:t>
            </a:r>
          </a:p>
          <a:p>
            <a:pPr lvl="1"/>
            <a:r>
              <a:t>Texte niveau 2</a:t>
            </a:r>
          </a:p>
          <a:p>
            <a:pPr lvl="2"/>
            <a:r>
              <a:t>Texte niveau 3</a:t>
            </a:r>
          </a:p>
          <a:p>
            <a:pPr lvl="3"/>
            <a:r>
              <a:t>Texte niveau 4</a:t>
            </a:r>
          </a:p>
          <a:p>
            <a:pPr lvl="4"/>
            <a:r>
              <a:t>Texte niveau 5</a:t>
            </a:r>
          </a:p>
        </p:txBody>
      </p:sp>
      <p:sp>
        <p:nvSpPr>
          <p:cNvPr id="58" name="Numéro de diapositive"/>
          <p:cNvSpPr txBox="1">
            <a:spLocks noGrp="1"/>
          </p:cNvSpPr>
          <p:nvPr>
            <p:ph type="sldNum" sz="quarter" idx="2"/>
          </p:nvPr>
        </p:nvSpPr>
        <p:spPr>
          <a:xfrm>
            <a:off x="10345750" y="5187568"/>
            <a:ext cx="217151" cy="218441"/>
          </a:xfrm>
          <a:prstGeom prst="rect">
            <a:avLst/>
          </a:prstGeom>
        </p:spPr>
        <p:txBody>
          <a:bodyPr/>
          <a:lstStyle>
            <a:lvl1pPr>
              <a:defRPr>
                <a:solidFill>
                  <a:srgbClr val="262626"/>
                </a:solidFill>
              </a:defRPr>
            </a:lvl1pPr>
          </a:lstStyle>
          <a:p>
            <a:fld id="{86CB4B4D-7CA3-9044-876B-883B54F8677D}" type="slidenum">
              <a:t>‹n°›</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65" name="Texte du titre"/>
          <p:cNvSpPr txBox="1">
            <a:spLocks noGrp="1"/>
          </p:cNvSpPr>
          <p:nvPr>
            <p:ph type="title"/>
          </p:nvPr>
        </p:nvSpPr>
        <p:spPr>
          <a:prstGeom prst="rect">
            <a:avLst/>
          </a:prstGeom>
        </p:spPr>
        <p:txBody>
          <a:bodyPr/>
          <a:lstStyle/>
          <a:p>
            <a:r>
              <a:t>Texte du titre</a:t>
            </a:r>
          </a:p>
        </p:txBody>
      </p:sp>
      <p:sp>
        <p:nvSpPr>
          <p:cNvPr id="66" name="Texte niveau 1…"/>
          <p:cNvSpPr txBox="1">
            <a:spLocks noGrp="1"/>
          </p:cNvSpPr>
          <p:nvPr>
            <p:ph type="body" idx="1"/>
          </p:nvPr>
        </p:nvSpPr>
        <p:spPr>
          <a:xfrm>
            <a:off x="1066800" y="2103120"/>
            <a:ext cx="10058400" cy="3849625"/>
          </a:xfrm>
          <a:prstGeom prst="rect">
            <a:avLst/>
          </a:prstGeom>
        </p:spPr>
        <p:txBody>
          <a:bodyPr/>
          <a:lstStyle/>
          <a:p>
            <a:r>
              <a:t>Texte niveau 1</a:t>
            </a:r>
          </a:p>
          <a:p>
            <a:pPr lvl="1"/>
            <a:r>
              <a:t>Texte niveau 2</a:t>
            </a:r>
          </a:p>
          <a:p>
            <a:pPr lvl="2"/>
            <a:r>
              <a:t>Texte niveau 3</a:t>
            </a:r>
          </a:p>
          <a:p>
            <a:pPr lvl="3"/>
            <a:r>
              <a:t>Texte niveau 4</a:t>
            </a:r>
          </a:p>
          <a:p>
            <a:pPr lvl="4"/>
            <a:r>
              <a:t>Texte niveau 5</a:t>
            </a:r>
          </a:p>
        </p:txBody>
      </p:sp>
      <p:sp>
        <p:nvSpPr>
          <p:cNvPr id="67"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x">
  <p:cSld name="Title and Content 0">
    <p:bg>
      <p:bgPr>
        <a:gradFill flip="none" rotWithShape="1">
          <a:gsLst>
            <a:gs pos="0">
              <a:srgbClr val="7B7B7B"/>
            </a:gs>
            <a:gs pos="100000">
              <a:srgbClr val="000000"/>
            </a:gs>
          </a:gsLst>
          <a:path path="circle">
            <a:fillToRect l="50000" t="50000" r="50000" b="50000"/>
          </a:path>
        </a:gradFill>
        <a:effectLst/>
      </p:bgPr>
    </p:bg>
    <p:spTree>
      <p:nvGrpSpPr>
        <p:cNvPr id="1" name=""/>
        <p:cNvGrpSpPr/>
        <p:nvPr/>
      </p:nvGrpSpPr>
      <p:grpSpPr>
        <a:xfrm>
          <a:off x="0" y="0"/>
          <a:ext cx="0" cy="0"/>
          <a:chOff x="0" y="0"/>
          <a:chExt cx="0" cy="0"/>
        </a:xfrm>
      </p:grpSpPr>
      <p:sp>
        <p:nvSpPr>
          <p:cNvPr id="74" name="Rectangle 8"/>
          <p:cNvSpPr/>
          <p:nvPr/>
        </p:nvSpPr>
        <p:spPr>
          <a:xfrm>
            <a:off x="0" y="0"/>
            <a:ext cx="12192000" cy="6858000"/>
          </a:xfrm>
          <a:prstGeom prst="rect">
            <a:avLst/>
          </a:prstGeom>
          <a:solidFill>
            <a:srgbClr val="000000"/>
          </a:solidFill>
          <a:ln w="12700">
            <a:miter lim="400000"/>
          </a:ln>
        </p:spPr>
        <p:txBody>
          <a:bodyPr lIns="45719" rIns="45719" anchor="ctr"/>
          <a:lstStyle/>
          <a:p>
            <a:pPr algn="ctr">
              <a:defRPr>
                <a:solidFill>
                  <a:srgbClr val="FFFFFF"/>
                </a:solidFill>
              </a:defRPr>
            </a:pPr>
            <a:endParaRPr/>
          </a:p>
        </p:txBody>
      </p:sp>
      <p:sp>
        <p:nvSpPr>
          <p:cNvPr id="75" name="Rectangle 6"/>
          <p:cNvSpPr/>
          <p:nvPr/>
        </p:nvSpPr>
        <p:spPr>
          <a:xfrm>
            <a:off x="234695" y="237744"/>
            <a:ext cx="11722610" cy="6382512"/>
          </a:xfrm>
          <a:prstGeom prst="rect">
            <a:avLst/>
          </a:prstGeom>
          <a:solidFill>
            <a:srgbClr val="000000">
              <a:alpha val="60000"/>
            </a:srgbClr>
          </a:solidFill>
          <a:ln w="12700">
            <a:miter lim="400000"/>
          </a:ln>
        </p:spPr>
        <p:txBody>
          <a:bodyPr lIns="45719" rIns="45719"/>
          <a:lstStyle/>
          <a:p>
            <a:pPr>
              <a:defRPr>
                <a:solidFill>
                  <a:srgbClr val="FFFFFF"/>
                </a:solidFill>
              </a:defRPr>
            </a:pPr>
            <a:endParaRPr/>
          </a:p>
        </p:txBody>
      </p:sp>
      <p:sp>
        <p:nvSpPr>
          <p:cNvPr id="76" name="Numéro de diapositive"/>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‹n°›</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x">
  <p:cSld name="Section Header">
    <p:spTree>
      <p:nvGrpSpPr>
        <p:cNvPr id="1" name=""/>
        <p:cNvGrpSpPr/>
        <p:nvPr/>
      </p:nvGrpSpPr>
      <p:grpSpPr>
        <a:xfrm>
          <a:off x="0" y="0"/>
          <a:ext cx="0" cy="0"/>
          <a:chOff x="0" y="0"/>
          <a:chExt cx="0" cy="0"/>
        </a:xfrm>
      </p:grpSpPr>
      <p:sp>
        <p:nvSpPr>
          <p:cNvPr id="83" name="Rectangle 14"/>
          <p:cNvSpPr/>
          <p:nvPr/>
        </p:nvSpPr>
        <p:spPr>
          <a:xfrm>
            <a:off x="0" y="0"/>
            <a:ext cx="12192000" cy="6858000"/>
          </a:xfrm>
          <a:prstGeom prst="rect">
            <a:avLst/>
          </a:prstGeom>
          <a:solidFill>
            <a:srgbClr val="595959"/>
          </a:solidFill>
          <a:ln w="12700">
            <a:miter lim="400000"/>
          </a:ln>
        </p:spPr>
        <p:txBody>
          <a:bodyPr lIns="45719" rIns="45719" anchor="ctr"/>
          <a:lstStyle/>
          <a:p>
            <a:pPr algn="ctr">
              <a:defRPr>
                <a:solidFill>
                  <a:srgbClr val="FFFFFF"/>
                </a:solidFill>
              </a:defRPr>
            </a:pPr>
            <a:endParaRPr/>
          </a:p>
        </p:txBody>
      </p:sp>
      <p:sp>
        <p:nvSpPr>
          <p:cNvPr id="84" name="Rectangle 22"/>
          <p:cNvSpPr/>
          <p:nvPr/>
        </p:nvSpPr>
        <p:spPr>
          <a:xfrm>
            <a:off x="1307869" y="1267730"/>
            <a:ext cx="9576263" cy="4307950"/>
          </a:xfrm>
          <a:prstGeom prst="rect">
            <a:avLst/>
          </a:prstGeom>
          <a:solidFill>
            <a:srgbClr val="FFFFFF"/>
          </a:solidFill>
          <a:ln w="12700">
            <a:miter lim="400000"/>
          </a:ln>
          <a:effectLst>
            <a:outerShdw blurRad="50800" rotWithShape="0">
              <a:srgbClr val="000000">
                <a:alpha val="66000"/>
              </a:srgbClr>
            </a:outerShdw>
          </a:effectLst>
        </p:spPr>
        <p:txBody>
          <a:bodyPr lIns="45719" rIns="45719"/>
          <a:lstStyle/>
          <a:p>
            <a:endParaRPr/>
          </a:p>
        </p:txBody>
      </p:sp>
      <p:sp>
        <p:nvSpPr>
          <p:cNvPr id="85" name="Rectangle 23"/>
          <p:cNvSpPr/>
          <p:nvPr/>
        </p:nvSpPr>
        <p:spPr>
          <a:xfrm>
            <a:off x="1447800" y="1411614"/>
            <a:ext cx="9296401" cy="4034772"/>
          </a:xfrm>
          <a:prstGeom prst="rect">
            <a:avLst/>
          </a:prstGeom>
          <a:ln w="6350" cap="sq">
            <a:solidFill>
              <a:srgbClr val="404040"/>
            </a:solidFill>
            <a:miter/>
          </a:ln>
        </p:spPr>
        <p:txBody>
          <a:bodyPr lIns="45719" rIns="45719"/>
          <a:lstStyle/>
          <a:p>
            <a:endParaRPr/>
          </a:p>
        </p:txBody>
      </p:sp>
      <p:sp>
        <p:nvSpPr>
          <p:cNvPr id="86" name="Rectangle 29"/>
          <p:cNvSpPr/>
          <p:nvPr/>
        </p:nvSpPr>
        <p:spPr>
          <a:xfrm>
            <a:off x="5135879" y="1267729"/>
            <a:ext cx="1920241" cy="731522"/>
          </a:xfrm>
          <a:prstGeom prst="rect">
            <a:avLst/>
          </a:prstGeom>
          <a:solidFill>
            <a:schemeClr val="accent2"/>
          </a:solidFill>
          <a:ln w="12700">
            <a:miter lim="400000"/>
          </a:ln>
        </p:spPr>
        <p:txBody>
          <a:bodyPr lIns="45719" rIns="45719"/>
          <a:lstStyle/>
          <a:p>
            <a:endParaRPr/>
          </a:p>
        </p:txBody>
      </p:sp>
      <p:sp>
        <p:nvSpPr>
          <p:cNvPr id="87" name="Texte du titre"/>
          <p:cNvSpPr txBox="1">
            <a:spLocks noGrp="1"/>
          </p:cNvSpPr>
          <p:nvPr>
            <p:ph type="title"/>
          </p:nvPr>
        </p:nvSpPr>
        <p:spPr>
          <a:xfrm>
            <a:off x="1629155" y="2275165"/>
            <a:ext cx="8933690" cy="2406895"/>
          </a:xfrm>
          <a:prstGeom prst="rect">
            <a:avLst/>
          </a:prstGeom>
        </p:spPr>
        <p:txBody>
          <a:bodyPr/>
          <a:lstStyle>
            <a:lvl1pPr algn="ctr">
              <a:lnSpc>
                <a:spcPct val="83000"/>
              </a:lnSpc>
              <a:defRPr sz="6800" spc="-100"/>
            </a:lvl1pPr>
          </a:lstStyle>
          <a:p>
            <a:r>
              <a:t>Texte du titre</a:t>
            </a:r>
          </a:p>
        </p:txBody>
      </p:sp>
      <p:grpSp>
        <p:nvGrpSpPr>
          <p:cNvPr id="91" name="Group 15"/>
          <p:cNvGrpSpPr/>
          <p:nvPr/>
        </p:nvGrpSpPr>
        <p:grpSpPr>
          <a:xfrm>
            <a:off x="5250179" y="1267729"/>
            <a:ext cx="1691642" cy="615935"/>
            <a:chOff x="0" y="0"/>
            <a:chExt cx="1691640" cy="615934"/>
          </a:xfrm>
        </p:grpSpPr>
        <p:sp>
          <p:nvSpPr>
            <p:cNvPr id="88" name="Straight Connector 16"/>
            <p:cNvSpPr/>
            <p:nvPr/>
          </p:nvSpPr>
          <p:spPr>
            <a:xfrm flipH="1">
              <a:off x="-1" y="-1"/>
              <a:ext cx="1" cy="612649"/>
            </a:xfrm>
            <a:prstGeom prst="line">
              <a:avLst/>
            </a:prstGeom>
            <a:solidFill>
              <a:srgbClr val="262626"/>
            </a:solidFill>
            <a:ln w="6350" cap="flat">
              <a:solidFill>
                <a:srgbClr val="FFFFFF"/>
              </a:solidFill>
              <a:prstDash val="solid"/>
              <a:miter lim="800000"/>
            </a:ln>
            <a:effectLst/>
          </p:spPr>
          <p:txBody>
            <a:bodyPr wrap="square" lIns="45719" tIns="45719" rIns="45719" bIns="45719" numCol="1" anchor="t">
              <a:noAutofit/>
            </a:bodyPr>
            <a:lstStyle/>
            <a:p>
              <a:endParaRPr/>
            </a:p>
          </p:txBody>
        </p:sp>
        <p:sp>
          <p:nvSpPr>
            <p:cNvPr id="89" name="Straight Connector 17"/>
            <p:cNvSpPr/>
            <p:nvPr/>
          </p:nvSpPr>
          <p:spPr>
            <a:xfrm>
              <a:off x="1691640" y="-1"/>
              <a:ext cx="1" cy="612649"/>
            </a:xfrm>
            <a:prstGeom prst="line">
              <a:avLst/>
            </a:prstGeom>
            <a:solidFill>
              <a:srgbClr val="262626"/>
            </a:solidFill>
            <a:ln w="6350" cap="flat">
              <a:solidFill>
                <a:srgbClr val="FFFFFF"/>
              </a:solidFill>
              <a:prstDash val="solid"/>
              <a:miter lim="800000"/>
            </a:ln>
            <a:effectLst/>
          </p:spPr>
          <p:txBody>
            <a:bodyPr wrap="square" lIns="45719" tIns="45719" rIns="45719" bIns="45719" numCol="1" anchor="t">
              <a:noAutofit/>
            </a:bodyPr>
            <a:lstStyle/>
            <a:p>
              <a:endParaRPr/>
            </a:p>
          </p:txBody>
        </p:sp>
        <p:sp>
          <p:nvSpPr>
            <p:cNvPr id="90" name="Straight Connector 18"/>
            <p:cNvSpPr/>
            <p:nvPr/>
          </p:nvSpPr>
          <p:spPr>
            <a:xfrm>
              <a:off x="0" y="615934"/>
              <a:ext cx="1691640" cy="1"/>
            </a:xfrm>
            <a:prstGeom prst="line">
              <a:avLst/>
            </a:prstGeom>
            <a:solidFill>
              <a:srgbClr val="262626"/>
            </a:solidFill>
            <a:ln w="6350" cap="flat">
              <a:solidFill>
                <a:srgbClr val="FFFFFF"/>
              </a:solidFill>
              <a:prstDash val="solid"/>
              <a:miter lim="800000"/>
            </a:ln>
            <a:effectLst/>
          </p:spPr>
          <p:txBody>
            <a:bodyPr wrap="square" lIns="45719" tIns="45719" rIns="45719" bIns="45719" numCol="1" anchor="t">
              <a:noAutofit/>
            </a:bodyPr>
            <a:lstStyle/>
            <a:p>
              <a:endParaRPr/>
            </a:p>
          </p:txBody>
        </p:sp>
      </p:grpSp>
      <p:sp>
        <p:nvSpPr>
          <p:cNvPr id="92" name="Texte niveau 1…"/>
          <p:cNvSpPr txBox="1">
            <a:spLocks noGrp="1"/>
          </p:cNvSpPr>
          <p:nvPr>
            <p:ph type="body" sz="quarter" idx="1"/>
          </p:nvPr>
        </p:nvSpPr>
        <p:spPr>
          <a:xfrm>
            <a:off x="1629155" y="4682061"/>
            <a:ext cx="8939785" cy="457201"/>
          </a:xfrm>
          <a:prstGeom prst="rect">
            <a:avLst/>
          </a:prstGeom>
        </p:spPr>
        <p:txBody>
          <a:bodyPr/>
          <a:lstStyle>
            <a:lvl1pPr marL="0" indent="0" algn="ctr">
              <a:buClrTx/>
              <a:buSzTx/>
              <a:buFontTx/>
              <a:buNone/>
              <a:tabLst>
                <a:tab pos="2628900" algn="l"/>
              </a:tabLst>
              <a:defRPr sz="1800">
                <a:solidFill>
                  <a:srgbClr val="0D0D0D"/>
                </a:solidFill>
              </a:defRPr>
            </a:lvl1pPr>
            <a:lvl2pPr marL="0" indent="457200" algn="ctr">
              <a:buClrTx/>
              <a:buSzTx/>
              <a:buFontTx/>
              <a:buNone/>
              <a:tabLst>
                <a:tab pos="2628900" algn="l"/>
              </a:tabLst>
              <a:defRPr sz="1800">
                <a:solidFill>
                  <a:srgbClr val="0D0D0D"/>
                </a:solidFill>
              </a:defRPr>
            </a:lvl2pPr>
            <a:lvl3pPr marL="0" indent="914400" algn="ctr">
              <a:buClrTx/>
              <a:buSzTx/>
              <a:buFontTx/>
              <a:buNone/>
              <a:tabLst>
                <a:tab pos="2628900" algn="l"/>
              </a:tabLst>
              <a:defRPr sz="1800">
                <a:solidFill>
                  <a:srgbClr val="0D0D0D"/>
                </a:solidFill>
              </a:defRPr>
            </a:lvl3pPr>
            <a:lvl4pPr marL="0" indent="1371600" algn="ctr">
              <a:buClrTx/>
              <a:buSzTx/>
              <a:buFontTx/>
              <a:buNone/>
              <a:tabLst>
                <a:tab pos="2628900" algn="l"/>
              </a:tabLst>
              <a:defRPr sz="1800">
                <a:solidFill>
                  <a:srgbClr val="0D0D0D"/>
                </a:solidFill>
              </a:defRPr>
            </a:lvl4pPr>
            <a:lvl5pPr marL="0" indent="1828800" algn="ctr">
              <a:buClrTx/>
              <a:buSzTx/>
              <a:buFontTx/>
              <a:buNone/>
              <a:tabLst>
                <a:tab pos="2628900" algn="l"/>
              </a:tabLst>
              <a:defRPr sz="1800">
                <a:solidFill>
                  <a:srgbClr val="0D0D0D"/>
                </a:solidFill>
              </a:defRPr>
            </a:lvl5pPr>
          </a:lstStyle>
          <a:p>
            <a:r>
              <a:t>Texte niveau 1</a:t>
            </a:r>
          </a:p>
          <a:p>
            <a:pPr lvl="1"/>
            <a:r>
              <a:t>Texte niveau 2</a:t>
            </a:r>
          </a:p>
          <a:p>
            <a:pPr lvl="2"/>
            <a:r>
              <a:t>Texte niveau 3</a:t>
            </a:r>
          </a:p>
          <a:p>
            <a:pPr lvl="3"/>
            <a:r>
              <a:t>Texte niveau 4</a:t>
            </a:r>
          </a:p>
          <a:p>
            <a:pPr lvl="4"/>
            <a:r>
              <a:t>Texte niveau 5</a:t>
            </a:r>
          </a:p>
        </p:txBody>
      </p:sp>
      <p:sp>
        <p:nvSpPr>
          <p:cNvPr id="93" name="Numéro de diapositive"/>
          <p:cNvSpPr txBox="1">
            <a:spLocks noGrp="1"/>
          </p:cNvSpPr>
          <p:nvPr>
            <p:ph type="sldNum" sz="quarter" idx="2"/>
          </p:nvPr>
        </p:nvSpPr>
        <p:spPr>
          <a:xfrm>
            <a:off x="10345693" y="5187568"/>
            <a:ext cx="217151" cy="218441"/>
          </a:xfrm>
          <a:prstGeom prst="rect">
            <a:avLst/>
          </a:prstGeom>
        </p:spPr>
        <p:txBody>
          <a:bodyPr/>
          <a:lstStyle>
            <a:lvl1pPr>
              <a:defRPr>
                <a:solidFill>
                  <a:srgbClr val="262626"/>
                </a:solidFill>
              </a:defRPr>
            </a:lvl1pPr>
          </a:lstStyle>
          <a:p>
            <a:fld id="{86CB4B4D-7CA3-9044-876B-883B54F8677D}" type="slidenum">
              <a:t>‹n°›</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100" name="Texte du titre"/>
          <p:cNvSpPr txBox="1">
            <a:spLocks noGrp="1"/>
          </p:cNvSpPr>
          <p:nvPr>
            <p:ph type="title"/>
          </p:nvPr>
        </p:nvSpPr>
        <p:spPr>
          <a:prstGeom prst="rect">
            <a:avLst/>
          </a:prstGeom>
        </p:spPr>
        <p:txBody>
          <a:bodyPr/>
          <a:lstStyle/>
          <a:p>
            <a:r>
              <a:t>Texte du titre</a:t>
            </a:r>
          </a:p>
        </p:txBody>
      </p:sp>
      <p:sp>
        <p:nvSpPr>
          <p:cNvPr id="101" name="Texte niveau 1…"/>
          <p:cNvSpPr txBox="1">
            <a:spLocks noGrp="1"/>
          </p:cNvSpPr>
          <p:nvPr>
            <p:ph type="body" sz="half" idx="1"/>
          </p:nvPr>
        </p:nvSpPr>
        <p:spPr>
          <a:xfrm>
            <a:off x="1066800" y="2103120"/>
            <a:ext cx="4663441" cy="3749041"/>
          </a:xfrm>
          <a:prstGeom prst="rect">
            <a:avLst/>
          </a:prstGeom>
        </p:spPr>
        <p:txBody>
          <a:bodyPr/>
          <a:lstStyle>
            <a:lvl1pPr>
              <a:defRPr sz="1800"/>
            </a:lvl1pPr>
            <a:lvl2pPr marL="480059" indent="-205739">
              <a:defRPr sz="1800"/>
            </a:lvl2pPr>
            <a:lvl3pPr marL="783771" indent="-235131">
              <a:defRPr sz="1800"/>
            </a:lvl3pPr>
            <a:lvl4pPr marL="1058091" indent="-235131">
              <a:defRPr sz="1800"/>
            </a:lvl4pPr>
            <a:lvl5pPr marL="1332411" indent="-235131">
              <a:defRPr sz="1800"/>
            </a:lvl5pPr>
          </a:lstStyle>
          <a:p>
            <a:r>
              <a:t>Texte niveau 1</a:t>
            </a:r>
          </a:p>
          <a:p>
            <a:pPr lvl="1"/>
            <a:r>
              <a:t>Texte niveau 2</a:t>
            </a:r>
          </a:p>
          <a:p>
            <a:pPr lvl="2"/>
            <a:r>
              <a:t>Texte niveau 3</a:t>
            </a:r>
          </a:p>
          <a:p>
            <a:pPr lvl="3"/>
            <a:r>
              <a:t>Texte niveau 4</a:t>
            </a:r>
          </a:p>
          <a:p>
            <a:pPr lvl="4"/>
            <a:r>
              <a:t>Texte niveau 5</a:t>
            </a:r>
          </a:p>
        </p:txBody>
      </p:sp>
      <p:sp>
        <p:nvSpPr>
          <p:cNvPr id="102"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109" name="Texte du titre"/>
          <p:cNvSpPr txBox="1">
            <a:spLocks noGrp="1"/>
          </p:cNvSpPr>
          <p:nvPr>
            <p:ph type="title"/>
          </p:nvPr>
        </p:nvSpPr>
        <p:spPr>
          <a:prstGeom prst="rect">
            <a:avLst/>
          </a:prstGeom>
        </p:spPr>
        <p:txBody>
          <a:bodyPr/>
          <a:lstStyle/>
          <a:p>
            <a:r>
              <a:t>Texte du titre</a:t>
            </a:r>
          </a:p>
        </p:txBody>
      </p:sp>
      <p:sp>
        <p:nvSpPr>
          <p:cNvPr id="110" name="Texte niveau 1…"/>
          <p:cNvSpPr txBox="1">
            <a:spLocks noGrp="1"/>
          </p:cNvSpPr>
          <p:nvPr>
            <p:ph type="body" sz="quarter" idx="1"/>
          </p:nvPr>
        </p:nvSpPr>
        <p:spPr>
          <a:xfrm>
            <a:off x="1069847" y="2074334"/>
            <a:ext cx="4663442" cy="640081"/>
          </a:xfrm>
          <a:prstGeom prst="rect">
            <a:avLst/>
          </a:prstGeom>
        </p:spPr>
        <p:txBody>
          <a:bodyPr anchor="ctr"/>
          <a:lstStyle>
            <a:lvl1pPr marL="0" indent="0">
              <a:spcBef>
                <a:spcPts val="0"/>
              </a:spcBef>
              <a:buClrTx/>
              <a:buSzTx/>
              <a:buFontTx/>
              <a:buNone/>
              <a:defRPr sz="1900" b="1"/>
            </a:lvl1pPr>
            <a:lvl2pPr marL="0" indent="457200">
              <a:spcBef>
                <a:spcPts val="0"/>
              </a:spcBef>
              <a:buClrTx/>
              <a:buSzTx/>
              <a:buFontTx/>
              <a:buNone/>
              <a:defRPr sz="1900" b="1"/>
            </a:lvl2pPr>
            <a:lvl3pPr marL="0" indent="914400">
              <a:spcBef>
                <a:spcPts val="0"/>
              </a:spcBef>
              <a:buClrTx/>
              <a:buSzTx/>
              <a:buFontTx/>
              <a:buNone/>
              <a:defRPr sz="1900" b="1"/>
            </a:lvl3pPr>
            <a:lvl4pPr marL="0" indent="1371600">
              <a:spcBef>
                <a:spcPts val="0"/>
              </a:spcBef>
              <a:buClrTx/>
              <a:buSzTx/>
              <a:buFontTx/>
              <a:buNone/>
              <a:defRPr sz="1900" b="1"/>
            </a:lvl4pPr>
            <a:lvl5pPr marL="0" indent="1828800">
              <a:spcBef>
                <a:spcPts val="0"/>
              </a:spcBef>
              <a:buClrTx/>
              <a:buSzTx/>
              <a:buFontTx/>
              <a:buNone/>
              <a:defRPr sz="1900" b="1"/>
            </a:lvl5pPr>
          </a:lstStyle>
          <a:p>
            <a:r>
              <a:t>Texte niveau 1</a:t>
            </a:r>
          </a:p>
          <a:p>
            <a:pPr lvl="1"/>
            <a:r>
              <a:t>Texte niveau 2</a:t>
            </a:r>
          </a:p>
          <a:p>
            <a:pPr lvl="2"/>
            <a:r>
              <a:t>Texte niveau 3</a:t>
            </a:r>
          </a:p>
          <a:p>
            <a:pPr lvl="3"/>
            <a:r>
              <a:t>Texte niveau 4</a:t>
            </a:r>
          </a:p>
          <a:p>
            <a:pPr lvl="4"/>
            <a:r>
              <a:t>Texte niveau 5</a:t>
            </a:r>
          </a:p>
        </p:txBody>
      </p:sp>
      <p:sp>
        <p:nvSpPr>
          <p:cNvPr id="111" name="Text Placeholder 4"/>
          <p:cNvSpPr>
            <a:spLocks noGrp="1"/>
          </p:cNvSpPr>
          <p:nvPr>
            <p:ph type="body" sz="quarter" idx="21"/>
          </p:nvPr>
        </p:nvSpPr>
        <p:spPr>
          <a:xfrm>
            <a:off x="6458711" y="2074334"/>
            <a:ext cx="4663442" cy="640081"/>
          </a:xfrm>
          <a:prstGeom prst="rect">
            <a:avLst/>
          </a:prstGeom>
        </p:spPr>
        <p:txBody>
          <a:bodyPr anchor="ctr"/>
          <a:lstStyle/>
          <a:p>
            <a:pPr marL="0" indent="0">
              <a:spcBef>
                <a:spcPts val="0"/>
              </a:spcBef>
              <a:buClrTx/>
              <a:buSzTx/>
              <a:buFontTx/>
              <a:buNone/>
              <a:defRPr sz="1900" b="1"/>
            </a:pPr>
            <a:endParaRPr/>
          </a:p>
        </p:txBody>
      </p:sp>
      <p:sp>
        <p:nvSpPr>
          <p:cNvPr id="112"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119" name="Texte du titre"/>
          <p:cNvSpPr txBox="1">
            <a:spLocks noGrp="1"/>
          </p:cNvSpPr>
          <p:nvPr>
            <p:ph type="title"/>
          </p:nvPr>
        </p:nvSpPr>
        <p:spPr>
          <a:prstGeom prst="rect">
            <a:avLst/>
          </a:prstGeom>
        </p:spPr>
        <p:txBody>
          <a:bodyPr/>
          <a:lstStyle/>
          <a:p>
            <a:r>
              <a:t>Texte du titre</a:t>
            </a:r>
          </a:p>
        </p:txBody>
      </p:sp>
      <p:sp>
        <p:nvSpPr>
          <p:cNvPr id="120"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Rectangle 8"/>
          <p:cNvSpPr/>
          <p:nvPr/>
        </p:nvSpPr>
        <p:spPr>
          <a:xfrm>
            <a:off x="0" y="0"/>
            <a:ext cx="12192000" cy="6858000"/>
          </a:xfrm>
          <a:prstGeom prst="rect">
            <a:avLst/>
          </a:prstGeom>
          <a:solidFill>
            <a:srgbClr val="FFFFFF"/>
          </a:solidFill>
          <a:ln w="12700">
            <a:miter lim="400000"/>
          </a:ln>
        </p:spPr>
        <p:txBody>
          <a:bodyPr lIns="45719" rIns="45719" anchor="ctr"/>
          <a:lstStyle/>
          <a:p>
            <a:pPr algn="ctr">
              <a:defRPr>
                <a:solidFill>
                  <a:srgbClr val="FFFFFF"/>
                </a:solidFill>
              </a:defRPr>
            </a:pPr>
            <a:endParaRPr/>
          </a:p>
        </p:txBody>
      </p:sp>
      <p:sp>
        <p:nvSpPr>
          <p:cNvPr id="3" name="Rectangle 6"/>
          <p:cNvSpPr/>
          <p:nvPr/>
        </p:nvSpPr>
        <p:spPr>
          <a:xfrm>
            <a:off x="234695" y="237744"/>
            <a:ext cx="11722610" cy="6382512"/>
          </a:xfrm>
          <a:prstGeom prst="rect">
            <a:avLst/>
          </a:prstGeom>
          <a:solidFill>
            <a:srgbClr val="BFBFBF">
              <a:alpha val="60000"/>
            </a:srgbClr>
          </a:solidFill>
          <a:ln w="12700">
            <a:miter lim="400000"/>
          </a:ln>
        </p:spPr>
        <p:txBody>
          <a:bodyPr lIns="45719" rIns="45719"/>
          <a:lstStyle/>
          <a:p>
            <a:endParaRPr/>
          </a:p>
        </p:txBody>
      </p:sp>
      <p:sp>
        <p:nvSpPr>
          <p:cNvPr id="4" name="Rectangle 7"/>
          <p:cNvSpPr/>
          <p:nvPr/>
        </p:nvSpPr>
        <p:spPr>
          <a:xfrm>
            <a:off x="371855" y="374903"/>
            <a:ext cx="11448290" cy="6108194"/>
          </a:xfrm>
          <a:prstGeom prst="rect">
            <a:avLst/>
          </a:prstGeom>
          <a:ln w="6350" cap="sq">
            <a:solidFill>
              <a:srgbClr val="262626"/>
            </a:solidFill>
            <a:miter/>
          </a:ln>
        </p:spPr>
        <p:txBody>
          <a:bodyPr lIns="45719" rIns="45719"/>
          <a:lstStyle/>
          <a:p>
            <a:endParaRPr/>
          </a:p>
        </p:txBody>
      </p:sp>
      <p:sp>
        <p:nvSpPr>
          <p:cNvPr id="5" name="Texte du titre"/>
          <p:cNvSpPr txBox="1">
            <a:spLocks noGrp="1"/>
          </p:cNvSpPr>
          <p:nvPr>
            <p:ph type="title"/>
          </p:nvPr>
        </p:nvSpPr>
        <p:spPr>
          <a:xfrm>
            <a:off x="1066800" y="642594"/>
            <a:ext cx="10058400" cy="1371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p>
            <a:r>
              <a:t>Texte du titre</a:t>
            </a:r>
          </a:p>
        </p:txBody>
      </p:sp>
      <p:sp>
        <p:nvSpPr>
          <p:cNvPr id="6" name="Texte niveau 1…"/>
          <p:cNvSpPr txBox="1">
            <a:spLocks noGrp="1"/>
          </p:cNvSpPr>
          <p:nvPr>
            <p:ph type="body" idx="1"/>
          </p:nvPr>
        </p:nvSpPr>
        <p:spPr>
          <a:xfrm>
            <a:off x="609600" y="1600200"/>
            <a:ext cx="10972800" cy="45259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r>
              <a:t>Texte niveau 1</a:t>
            </a:r>
          </a:p>
          <a:p>
            <a:pPr lvl="1"/>
            <a:r>
              <a:t>Texte niveau 2</a:t>
            </a:r>
          </a:p>
          <a:p>
            <a:pPr lvl="2"/>
            <a:r>
              <a:t>Texte niveau 3</a:t>
            </a:r>
          </a:p>
          <a:p>
            <a:pPr lvl="3"/>
            <a:r>
              <a:t>Texte niveau 4</a:t>
            </a:r>
          </a:p>
          <a:p>
            <a:pPr lvl="4"/>
            <a:r>
              <a:t>Texte niveau 5</a:t>
            </a:r>
          </a:p>
        </p:txBody>
      </p:sp>
      <p:sp>
        <p:nvSpPr>
          <p:cNvPr id="7" name="Numéro de diapositive"/>
          <p:cNvSpPr txBox="1">
            <a:spLocks noGrp="1"/>
          </p:cNvSpPr>
          <p:nvPr>
            <p:ph type="sldNum" sz="quarter" idx="2"/>
          </p:nvPr>
        </p:nvSpPr>
        <p:spPr>
          <a:xfrm>
            <a:off x="10908049" y="6182360"/>
            <a:ext cx="217152" cy="218441"/>
          </a:xfrm>
          <a:prstGeom prst="rect">
            <a:avLst/>
          </a:prstGeom>
          <a:ln w="12700">
            <a:miter lim="400000"/>
          </a:ln>
        </p:spPr>
        <p:txBody>
          <a:bodyPr wrap="none" lIns="45719" rIns="45719" anchor="b">
            <a:spAutoFit/>
          </a:bodyPr>
          <a:lstStyle>
            <a:lvl1pPr algn="r">
              <a:defRPr sz="800">
                <a:solidFill>
                  <a:srgbClr val="404040"/>
                </a:solidFill>
              </a:defRPr>
            </a:lvl1pPr>
          </a:lstStyle>
          <a:p>
            <a:fld id="{86CB4B4D-7CA3-9044-876B-883B54F8677D}" type="slidenum">
              <a:t>‹n°›</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spd="med"/>
  <p:txStyles>
    <p:titleStyle>
      <a:lvl1pPr marL="0" marR="0" indent="0" algn="l" defTabSz="914400" rtl="0" latinLnBrk="0">
        <a:lnSpc>
          <a:spcPct val="90000"/>
        </a:lnSpc>
        <a:spcBef>
          <a:spcPts val="0"/>
        </a:spcBef>
        <a:spcAft>
          <a:spcPts val="0"/>
        </a:spcAft>
        <a:buClrTx/>
        <a:buSzTx/>
        <a:buFontTx/>
        <a:buNone/>
        <a:tabLst/>
        <a:defRPr sz="4000" b="1" i="0" u="none" strike="noStrike" cap="none" spc="-70" baseline="0">
          <a:solidFill>
            <a:srgbClr val="262626"/>
          </a:solidFill>
          <a:uFillTx/>
          <a:latin typeface="Speak Pro"/>
          <a:ea typeface="Speak Pro"/>
          <a:cs typeface="Speak Pro"/>
          <a:sym typeface="Speak Pro"/>
        </a:defRPr>
      </a:lvl1pPr>
      <a:lvl2pPr marL="0" marR="0" indent="0" algn="l" defTabSz="914400" rtl="0" latinLnBrk="0">
        <a:lnSpc>
          <a:spcPct val="90000"/>
        </a:lnSpc>
        <a:spcBef>
          <a:spcPts val="0"/>
        </a:spcBef>
        <a:spcAft>
          <a:spcPts val="0"/>
        </a:spcAft>
        <a:buClrTx/>
        <a:buSzTx/>
        <a:buFontTx/>
        <a:buNone/>
        <a:tabLst/>
        <a:defRPr sz="4000" b="1" i="0" u="none" strike="noStrike" cap="none" spc="-70" baseline="0">
          <a:solidFill>
            <a:srgbClr val="262626"/>
          </a:solidFill>
          <a:uFillTx/>
          <a:latin typeface="Speak Pro"/>
          <a:ea typeface="Speak Pro"/>
          <a:cs typeface="Speak Pro"/>
          <a:sym typeface="Speak Pro"/>
        </a:defRPr>
      </a:lvl2pPr>
      <a:lvl3pPr marL="0" marR="0" indent="0" algn="l" defTabSz="914400" rtl="0" latinLnBrk="0">
        <a:lnSpc>
          <a:spcPct val="90000"/>
        </a:lnSpc>
        <a:spcBef>
          <a:spcPts val="0"/>
        </a:spcBef>
        <a:spcAft>
          <a:spcPts val="0"/>
        </a:spcAft>
        <a:buClrTx/>
        <a:buSzTx/>
        <a:buFontTx/>
        <a:buNone/>
        <a:tabLst/>
        <a:defRPr sz="4000" b="1" i="0" u="none" strike="noStrike" cap="none" spc="-70" baseline="0">
          <a:solidFill>
            <a:srgbClr val="262626"/>
          </a:solidFill>
          <a:uFillTx/>
          <a:latin typeface="Speak Pro"/>
          <a:ea typeface="Speak Pro"/>
          <a:cs typeface="Speak Pro"/>
          <a:sym typeface="Speak Pro"/>
        </a:defRPr>
      </a:lvl3pPr>
      <a:lvl4pPr marL="0" marR="0" indent="0" algn="l" defTabSz="914400" rtl="0" latinLnBrk="0">
        <a:lnSpc>
          <a:spcPct val="90000"/>
        </a:lnSpc>
        <a:spcBef>
          <a:spcPts val="0"/>
        </a:spcBef>
        <a:spcAft>
          <a:spcPts val="0"/>
        </a:spcAft>
        <a:buClrTx/>
        <a:buSzTx/>
        <a:buFontTx/>
        <a:buNone/>
        <a:tabLst/>
        <a:defRPr sz="4000" b="1" i="0" u="none" strike="noStrike" cap="none" spc="-70" baseline="0">
          <a:solidFill>
            <a:srgbClr val="262626"/>
          </a:solidFill>
          <a:uFillTx/>
          <a:latin typeface="Speak Pro"/>
          <a:ea typeface="Speak Pro"/>
          <a:cs typeface="Speak Pro"/>
          <a:sym typeface="Speak Pro"/>
        </a:defRPr>
      </a:lvl4pPr>
      <a:lvl5pPr marL="0" marR="0" indent="0" algn="l" defTabSz="914400" rtl="0" latinLnBrk="0">
        <a:lnSpc>
          <a:spcPct val="90000"/>
        </a:lnSpc>
        <a:spcBef>
          <a:spcPts val="0"/>
        </a:spcBef>
        <a:spcAft>
          <a:spcPts val="0"/>
        </a:spcAft>
        <a:buClrTx/>
        <a:buSzTx/>
        <a:buFontTx/>
        <a:buNone/>
        <a:tabLst/>
        <a:defRPr sz="4000" b="1" i="0" u="none" strike="noStrike" cap="none" spc="-70" baseline="0">
          <a:solidFill>
            <a:srgbClr val="262626"/>
          </a:solidFill>
          <a:uFillTx/>
          <a:latin typeface="Speak Pro"/>
          <a:ea typeface="Speak Pro"/>
          <a:cs typeface="Speak Pro"/>
          <a:sym typeface="Speak Pro"/>
        </a:defRPr>
      </a:lvl5pPr>
      <a:lvl6pPr marL="0" marR="0" indent="0" algn="l" defTabSz="914400" rtl="0" latinLnBrk="0">
        <a:lnSpc>
          <a:spcPct val="90000"/>
        </a:lnSpc>
        <a:spcBef>
          <a:spcPts val="0"/>
        </a:spcBef>
        <a:spcAft>
          <a:spcPts val="0"/>
        </a:spcAft>
        <a:buClrTx/>
        <a:buSzTx/>
        <a:buFontTx/>
        <a:buNone/>
        <a:tabLst/>
        <a:defRPr sz="4000" b="1" i="0" u="none" strike="noStrike" cap="none" spc="-70" baseline="0">
          <a:solidFill>
            <a:srgbClr val="262626"/>
          </a:solidFill>
          <a:uFillTx/>
          <a:latin typeface="Speak Pro"/>
          <a:ea typeface="Speak Pro"/>
          <a:cs typeface="Speak Pro"/>
          <a:sym typeface="Speak Pro"/>
        </a:defRPr>
      </a:lvl6pPr>
      <a:lvl7pPr marL="0" marR="0" indent="0" algn="l" defTabSz="914400" rtl="0" latinLnBrk="0">
        <a:lnSpc>
          <a:spcPct val="90000"/>
        </a:lnSpc>
        <a:spcBef>
          <a:spcPts val="0"/>
        </a:spcBef>
        <a:spcAft>
          <a:spcPts val="0"/>
        </a:spcAft>
        <a:buClrTx/>
        <a:buSzTx/>
        <a:buFontTx/>
        <a:buNone/>
        <a:tabLst/>
        <a:defRPr sz="4000" b="1" i="0" u="none" strike="noStrike" cap="none" spc="-70" baseline="0">
          <a:solidFill>
            <a:srgbClr val="262626"/>
          </a:solidFill>
          <a:uFillTx/>
          <a:latin typeface="Speak Pro"/>
          <a:ea typeface="Speak Pro"/>
          <a:cs typeface="Speak Pro"/>
          <a:sym typeface="Speak Pro"/>
        </a:defRPr>
      </a:lvl7pPr>
      <a:lvl8pPr marL="0" marR="0" indent="0" algn="l" defTabSz="914400" rtl="0" latinLnBrk="0">
        <a:lnSpc>
          <a:spcPct val="90000"/>
        </a:lnSpc>
        <a:spcBef>
          <a:spcPts val="0"/>
        </a:spcBef>
        <a:spcAft>
          <a:spcPts val="0"/>
        </a:spcAft>
        <a:buClrTx/>
        <a:buSzTx/>
        <a:buFontTx/>
        <a:buNone/>
        <a:tabLst/>
        <a:defRPr sz="4000" b="1" i="0" u="none" strike="noStrike" cap="none" spc="-70" baseline="0">
          <a:solidFill>
            <a:srgbClr val="262626"/>
          </a:solidFill>
          <a:uFillTx/>
          <a:latin typeface="Speak Pro"/>
          <a:ea typeface="Speak Pro"/>
          <a:cs typeface="Speak Pro"/>
          <a:sym typeface="Speak Pro"/>
        </a:defRPr>
      </a:lvl8pPr>
      <a:lvl9pPr marL="0" marR="0" indent="0" algn="l" defTabSz="914400" rtl="0" latinLnBrk="0">
        <a:lnSpc>
          <a:spcPct val="90000"/>
        </a:lnSpc>
        <a:spcBef>
          <a:spcPts val="0"/>
        </a:spcBef>
        <a:spcAft>
          <a:spcPts val="0"/>
        </a:spcAft>
        <a:buClrTx/>
        <a:buSzTx/>
        <a:buFontTx/>
        <a:buNone/>
        <a:tabLst/>
        <a:defRPr sz="4000" b="1" i="0" u="none" strike="noStrike" cap="none" spc="-70" baseline="0">
          <a:solidFill>
            <a:srgbClr val="262626"/>
          </a:solidFill>
          <a:uFillTx/>
          <a:latin typeface="Speak Pro"/>
          <a:ea typeface="Speak Pro"/>
          <a:cs typeface="Speak Pro"/>
          <a:sym typeface="Speak Pro"/>
        </a:defRPr>
      </a:lvl9pPr>
    </p:titleStyle>
    <p:bodyStyle>
      <a:lvl1pPr marL="182879" marR="0" indent="-182879" algn="l" defTabSz="914400" rtl="0" latinLnBrk="0">
        <a:lnSpc>
          <a:spcPct val="110000"/>
        </a:lnSpc>
        <a:spcBef>
          <a:spcPts val="900"/>
        </a:spcBef>
        <a:spcAft>
          <a:spcPts val="0"/>
        </a:spcAft>
        <a:buClr>
          <a:srgbClr val="262626"/>
        </a:buClr>
        <a:buSzPct val="100000"/>
        <a:buFont typeface="Garamond"/>
        <a:buChar char="◦"/>
        <a:tabLst/>
        <a:defRPr sz="1500" b="0" i="0" u="none" strike="noStrike" cap="none" spc="0" baseline="0">
          <a:solidFill>
            <a:srgbClr val="000000"/>
          </a:solidFill>
          <a:uFillTx/>
          <a:latin typeface="Selawik Light"/>
          <a:ea typeface="Selawik Light"/>
          <a:cs typeface="Selawik Light"/>
          <a:sym typeface="Selawik Light"/>
        </a:defRPr>
      </a:lvl1pPr>
      <a:lvl2pPr marL="485335" marR="0" indent="-211015" algn="l" defTabSz="914400" rtl="0" latinLnBrk="0">
        <a:lnSpc>
          <a:spcPct val="110000"/>
        </a:lnSpc>
        <a:spcBef>
          <a:spcPts val="900"/>
        </a:spcBef>
        <a:spcAft>
          <a:spcPts val="0"/>
        </a:spcAft>
        <a:buClr>
          <a:srgbClr val="262626"/>
        </a:buClr>
        <a:buSzPct val="100000"/>
        <a:buFont typeface="Garamond"/>
        <a:buChar char="◦"/>
        <a:tabLst/>
        <a:defRPr sz="1500" b="0" i="0" u="none" strike="noStrike" cap="none" spc="0" baseline="0">
          <a:solidFill>
            <a:srgbClr val="000000"/>
          </a:solidFill>
          <a:uFillTx/>
          <a:latin typeface="Selawik Light"/>
          <a:ea typeface="Selawik Light"/>
          <a:cs typeface="Selawik Light"/>
          <a:sym typeface="Selawik Light"/>
        </a:defRPr>
      </a:lvl2pPr>
      <a:lvl3pPr marL="798021" marR="0" indent="-249381" algn="l" defTabSz="914400" rtl="0" latinLnBrk="0">
        <a:lnSpc>
          <a:spcPct val="110000"/>
        </a:lnSpc>
        <a:spcBef>
          <a:spcPts val="900"/>
        </a:spcBef>
        <a:spcAft>
          <a:spcPts val="0"/>
        </a:spcAft>
        <a:buClr>
          <a:srgbClr val="262626"/>
        </a:buClr>
        <a:buSzPct val="100000"/>
        <a:buFont typeface="Garamond"/>
        <a:buChar char="◦"/>
        <a:tabLst/>
        <a:defRPr sz="1500" b="0" i="0" u="none" strike="noStrike" cap="none" spc="0" baseline="0">
          <a:solidFill>
            <a:srgbClr val="000000"/>
          </a:solidFill>
          <a:uFillTx/>
          <a:latin typeface="Selawik Light"/>
          <a:ea typeface="Selawik Light"/>
          <a:cs typeface="Selawik Light"/>
          <a:sym typeface="Selawik Light"/>
        </a:defRPr>
      </a:lvl3pPr>
      <a:lvl4pPr marL="1072341" marR="0" indent="-249381" algn="l" defTabSz="914400" rtl="0" latinLnBrk="0">
        <a:lnSpc>
          <a:spcPct val="110000"/>
        </a:lnSpc>
        <a:spcBef>
          <a:spcPts val="900"/>
        </a:spcBef>
        <a:spcAft>
          <a:spcPts val="0"/>
        </a:spcAft>
        <a:buClr>
          <a:srgbClr val="262626"/>
        </a:buClr>
        <a:buSzPct val="100000"/>
        <a:buFont typeface="Garamond"/>
        <a:buChar char="◦"/>
        <a:tabLst/>
        <a:defRPr sz="1500" b="0" i="0" u="none" strike="noStrike" cap="none" spc="0" baseline="0">
          <a:solidFill>
            <a:srgbClr val="000000"/>
          </a:solidFill>
          <a:uFillTx/>
          <a:latin typeface="Selawik Light"/>
          <a:ea typeface="Selawik Light"/>
          <a:cs typeface="Selawik Light"/>
          <a:sym typeface="Selawik Light"/>
        </a:defRPr>
      </a:lvl4pPr>
      <a:lvl5pPr marL="1346661" marR="0" indent="-249381" algn="l" defTabSz="914400" rtl="0" latinLnBrk="0">
        <a:lnSpc>
          <a:spcPct val="110000"/>
        </a:lnSpc>
        <a:spcBef>
          <a:spcPts val="900"/>
        </a:spcBef>
        <a:spcAft>
          <a:spcPts val="0"/>
        </a:spcAft>
        <a:buClr>
          <a:srgbClr val="262626"/>
        </a:buClr>
        <a:buSzPct val="100000"/>
        <a:buFont typeface="Garamond"/>
        <a:buChar char="◦"/>
        <a:tabLst/>
        <a:defRPr sz="1500" b="0" i="0" u="none" strike="noStrike" cap="none" spc="0" baseline="0">
          <a:solidFill>
            <a:srgbClr val="000000"/>
          </a:solidFill>
          <a:uFillTx/>
          <a:latin typeface="Selawik Light"/>
          <a:ea typeface="Selawik Light"/>
          <a:cs typeface="Selawik Light"/>
          <a:sym typeface="Selawik Light"/>
        </a:defRPr>
      </a:lvl5pPr>
      <a:lvl6pPr marL="1616328" marR="0" indent="-244928" algn="l" defTabSz="914400" rtl="0" latinLnBrk="0">
        <a:lnSpc>
          <a:spcPct val="110000"/>
        </a:lnSpc>
        <a:spcBef>
          <a:spcPts val="900"/>
        </a:spcBef>
        <a:spcAft>
          <a:spcPts val="0"/>
        </a:spcAft>
        <a:buClr>
          <a:srgbClr val="262626"/>
        </a:buClr>
        <a:buSzPct val="100000"/>
        <a:buFont typeface="Garamond"/>
        <a:buChar char="◦"/>
        <a:tabLst/>
        <a:defRPr sz="1500" b="0" i="0" u="none" strike="noStrike" cap="none" spc="0" baseline="0">
          <a:solidFill>
            <a:srgbClr val="000000"/>
          </a:solidFill>
          <a:uFillTx/>
          <a:latin typeface="Selawik Light"/>
          <a:ea typeface="Selawik Light"/>
          <a:cs typeface="Selawik Light"/>
          <a:sym typeface="Selawik Light"/>
        </a:defRPr>
      </a:lvl6pPr>
      <a:lvl7pPr marL="1916328" marR="0" indent="-244928" algn="l" defTabSz="914400" rtl="0" latinLnBrk="0">
        <a:lnSpc>
          <a:spcPct val="110000"/>
        </a:lnSpc>
        <a:spcBef>
          <a:spcPts val="900"/>
        </a:spcBef>
        <a:spcAft>
          <a:spcPts val="0"/>
        </a:spcAft>
        <a:buClr>
          <a:srgbClr val="262626"/>
        </a:buClr>
        <a:buSzPct val="100000"/>
        <a:buFont typeface="Garamond"/>
        <a:buChar char="◦"/>
        <a:tabLst/>
        <a:defRPr sz="1500" b="0" i="0" u="none" strike="noStrike" cap="none" spc="0" baseline="0">
          <a:solidFill>
            <a:srgbClr val="000000"/>
          </a:solidFill>
          <a:uFillTx/>
          <a:latin typeface="Selawik Light"/>
          <a:ea typeface="Selawik Light"/>
          <a:cs typeface="Selawik Light"/>
          <a:sym typeface="Selawik Light"/>
        </a:defRPr>
      </a:lvl7pPr>
      <a:lvl8pPr marL="2216328" marR="0" indent="-244928" algn="l" defTabSz="914400" rtl="0" latinLnBrk="0">
        <a:lnSpc>
          <a:spcPct val="110000"/>
        </a:lnSpc>
        <a:spcBef>
          <a:spcPts val="900"/>
        </a:spcBef>
        <a:spcAft>
          <a:spcPts val="0"/>
        </a:spcAft>
        <a:buClr>
          <a:srgbClr val="262626"/>
        </a:buClr>
        <a:buSzPct val="100000"/>
        <a:buFont typeface="Garamond"/>
        <a:buChar char="◦"/>
        <a:tabLst/>
        <a:defRPr sz="1500" b="0" i="0" u="none" strike="noStrike" cap="none" spc="0" baseline="0">
          <a:solidFill>
            <a:srgbClr val="000000"/>
          </a:solidFill>
          <a:uFillTx/>
          <a:latin typeface="Selawik Light"/>
          <a:ea typeface="Selawik Light"/>
          <a:cs typeface="Selawik Light"/>
          <a:sym typeface="Selawik Light"/>
        </a:defRPr>
      </a:lvl8pPr>
      <a:lvl9pPr marL="2516328" marR="0" indent="-244928" algn="l" defTabSz="914400" rtl="0" latinLnBrk="0">
        <a:lnSpc>
          <a:spcPct val="110000"/>
        </a:lnSpc>
        <a:spcBef>
          <a:spcPts val="900"/>
        </a:spcBef>
        <a:spcAft>
          <a:spcPts val="0"/>
        </a:spcAft>
        <a:buClr>
          <a:srgbClr val="262626"/>
        </a:buClr>
        <a:buSzPct val="100000"/>
        <a:buFont typeface="Garamond"/>
        <a:buChar char="◦"/>
        <a:tabLst/>
        <a:defRPr sz="1500" b="0" i="0" u="none" strike="noStrike" cap="none" spc="0" baseline="0">
          <a:solidFill>
            <a:srgbClr val="000000"/>
          </a:solidFill>
          <a:uFillTx/>
          <a:latin typeface="Selawik Light"/>
          <a:ea typeface="Selawik Light"/>
          <a:cs typeface="Selawik Light"/>
          <a:sym typeface="Selawik Light"/>
        </a:defRPr>
      </a:lvl9pPr>
    </p:bodyStyle>
    <p:otherStyle>
      <a:lvl1pPr marL="0" marR="0" indent="0" algn="r" defTabSz="914400" rtl="0" latinLnBrk="0">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Selawik Light"/>
        </a:defRPr>
      </a:lvl1pPr>
      <a:lvl2pPr marL="0" marR="0" indent="457200" algn="r" defTabSz="914400" rtl="0" latinLnBrk="0">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Selawik Light"/>
        </a:defRPr>
      </a:lvl2pPr>
      <a:lvl3pPr marL="0" marR="0" indent="914400" algn="r" defTabSz="914400" rtl="0" latinLnBrk="0">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Selawik Light"/>
        </a:defRPr>
      </a:lvl3pPr>
      <a:lvl4pPr marL="0" marR="0" indent="1371600" algn="r" defTabSz="914400" rtl="0" latinLnBrk="0">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Selawik Light"/>
        </a:defRPr>
      </a:lvl4pPr>
      <a:lvl5pPr marL="0" marR="0" indent="1828800" algn="r" defTabSz="914400" rtl="0" latinLnBrk="0">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Selawik Light"/>
        </a:defRPr>
      </a:lvl5pPr>
      <a:lvl6pPr marL="0" marR="0" indent="2286000" algn="r" defTabSz="914400" rtl="0" latinLnBrk="0">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Selawik Light"/>
        </a:defRPr>
      </a:lvl6pPr>
      <a:lvl7pPr marL="0" marR="0" indent="2743200" algn="r" defTabSz="914400" rtl="0" latinLnBrk="0">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Selawik Light"/>
        </a:defRPr>
      </a:lvl7pPr>
      <a:lvl8pPr marL="0" marR="0" indent="3200400" algn="r" defTabSz="914400" rtl="0" latinLnBrk="0">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Selawik Light"/>
        </a:defRPr>
      </a:lvl8pPr>
      <a:lvl9pPr marL="0" marR="0" indent="3657600" algn="r" defTabSz="914400" rtl="0" latinLnBrk="0">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Selawik Light"/>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7.xml"/><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8.xml"/><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9.xml"/><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1.xml"/><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7.xml"/><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8.xml"/><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3" Type="http://schemas.openxmlformats.org/officeDocument/2006/relationships/hyperlink" Target="https://en.wikipedia.org/wiki/Le_Marron_Inconnu#/media/File:Le_Marron_Inconnu,_detail_2009.jpg" TargetMode="External"/><Relationship Id="rId2" Type="http://schemas.openxmlformats.org/officeDocument/2006/relationships/hyperlink" Target="https://picryl.com/media/kant-immanuel-2599da" TargetMode="External"/><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3" Type="http://schemas.openxmlformats.org/officeDocument/2006/relationships/hyperlink" Target="https://en.wikipedia.org/wiki/Belgian_Congo#/media/File:Map-belgian-congo.jpg" TargetMode="External"/><Relationship Id="rId2" Type="http://schemas.openxmlformats.org/officeDocument/2006/relationships/hyperlink" Target="https://fr.wikipedia.org/wiki/Fabien_Eboussi_Boulaga#/media/Fichier:Fabien_Eboussi_Boulaga_1974.jpg" TargetMode="Externa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1" name="module3b.psd" descr="module3b.psd"/>
          <p:cNvPicPr>
            <a:picLocks noChangeAspect="1"/>
          </p:cNvPicPr>
          <p:nvPr/>
        </p:nvPicPr>
        <p:blipFill>
          <a:blip r:embed="rId3"/>
          <a:stretch>
            <a:fillRect/>
          </a:stretch>
        </p:blipFill>
        <p:spPr>
          <a:xfrm>
            <a:off x="0" y="0"/>
            <a:ext cx="12192000" cy="6858000"/>
          </a:xfrm>
          <a:prstGeom prst="rect">
            <a:avLst/>
          </a:prstGeom>
          <a:ln w="12700">
            <a:miter lim="400000"/>
          </a:ln>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18" name="Titre 1"/>
          <p:cNvSpPr txBox="1">
            <a:spLocks noGrp="1"/>
          </p:cNvSpPr>
          <p:nvPr>
            <p:ph type="title" idx="4294967295"/>
          </p:nvPr>
        </p:nvSpPr>
        <p:spPr>
          <a:xfrm>
            <a:off x="1082905" y="1424952"/>
            <a:ext cx="9587999" cy="3204135"/>
          </a:xfrm>
          <a:prstGeom prst="rect">
            <a:avLst/>
          </a:prstGeom>
        </p:spPr>
        <p:txBody>
          <a:bodyPr anchor="b"/>
          <a:lstStyle/>
          <a:p>
            <a:pPr algn="ctr">
              <a:lnSpc>
                <a:spcPct val="100000"/>
              </a:lnSpc>
              <a:defRPr sz="6000" b="0" spc="-162">
                <a:solidFill>
                  <a:srgbClr val="FFFFFF"/>
                </a:solidFill>
                <a:latin typeface="Volkhov Regular"/>
                <a:ea typeface="Volkhov Regular"/>
                <a:cs typeface="Volkhov Regular"/>
                <a:sym typeface="Volkhov Regular"/>
              </a:defRPr>
            </a:pPr>
            <a:r>
              <a:t>Relation aux </a:t>
            </a:r>
            <a:br/>
            <a:r>
              <a:t>conceptions libérales </a:t>
            </a:r>
            <a:br/>
            <a:r>
              <a:t>de l’humain</a:t>
            </a:r>
          </a:p>
        </p:txBody>
      </p:sp>
      <p:sp>
        <p:nvSpPr>
          <p:cNvPr id="219" name="Rectangle 31"/>
          <p:cNvSpPr/>
          <p:nvPr/>
        </p:nvSpPr>
        <p:spPr>
          <a:xfrm>
            <a:off x="1991395" y="4767688"/>
            <a:ext cx="7771019" cy="5950"/>
          </a:xfrm>
          <a:prstGeom prst="rect">
            <a:avLst/>
          </a:prstGeom>
          <a:solidFill>
            <a:srgbClr val="FFCD00"/>
          </a:solidFill>
          <a:ln w="57150">
            <a:solidFill>
              <a:srgbClr val="FFCD00"/>
            </a:solidFill>
            <a:miter/>
          </a:ln>
        </p:spPr>
        <p:txBody>
          <a:bodyPr lIns="45719" rIns="45719" anchor="ctr"/>
          <a:lstStyle/>
          <a:p>
            <a:pPr algn="ctr">
              <a:defRPr>
                <a:solidFill>
                  <a:srgbClr val="FFFFFF"/>
                </a:solidFill>
                <a:latin typeface="+mn-lt"/>
                <a:ea typeface="+mn-ea"/>
                <a:cs typeface="+mn-cs"/>
                <a:sym typeface="Roboto Light"/>
              </a:defRPr>
            </a:pPr>
            <a:endParaRPr/>
          </a:p>
        </p:txBody>
      </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1" name="Image 4" descr="Image 4"/>
          <p:cNvPicPr>
            <a:picLocks noChangeAspect="1"/>
          </p:cNvPicPr>
          <p:nvPr/>
        </p:nvPicPr>
        <p:blipFill>
          <a:blip r:embed="rId3">
            <a:alphaModFix amt="35000"/>
          </a:blip>
          <a:srcRect l="1490" t="11469" r="51" b="387"/>
          <a:stretch>
            <a:fillRect/>
          </a:stretch>
        </p:blipFill>
        <p:spPr>
          <a:xfrm>
            <a:off x="11124" y="-2840"/>
            <a:ext cx="12169751" cy="6863680"/>
          </a:xfrm>
          <a:prstGeom prst="rect">
            <a:avLst/>
          </a:prstGeom>
          <a:ln w="12700">
            <a:miter lim="400000"/>
          </a:ln>
        </p:spPr>
      </p:pic>
      <p:sp>
        <p:nvSpPr>
          <p:cNvPr id="222" name="ZoneTexte 4"/>
          <p:cNvSpPr txBox="1"/>
          <p:nvPr/>
        </p:nvSpPr>
        <p:spPr>
          <a:xfrm>
            <a:off x="1628238" y="1038683"/>
            <a:ext cx="9419766" cy="70840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p>
            <a:pPr marL="406400" indent="-406400">
              <a:lnSpc>
                <a:spcPct val="140000"/>
              </a:lnSpc>
              <a:spcBef>
                <a:spcPts val="1500"/>
              </a:spcBef>
              <a:buClr>
                <a:srgbClr val="FFCD00"/>
              </a:buClr>
              <a:buSzPct val="150000"/>
              <a:buFont typeface="Arial"/>
              <a:buChar char="•"/>
              <a:defRPr sz="2500">
                <a:solidFill>
                  <a:srgbClr val="FFFFFF"/>
                </a:solidFill>
                <a:latin typeface="+mn-lt"/>
                <a:ea typeface="+mn-ea"/>
                <a:cs typeface="+mn-cs"/>
                <a:sym typeface="Roboto Light"/>
              </a:defRPr>
            </a:pPr>
            <a:r>
              <a:t>À partir du 18e siècle, la science est tourmentée par le projet encyclopédique de compiler, de nommer, de définir, de classifier scientifiquement toutes les entités vivantes, y compris </a:t>
            </a:r>
            <a:br/>
            <a:r>
              <a:t>les êtres humains. </a:t>
            </a:r>
          </a:p>
          <a:p>
            <a:pPr marL="406400" indent="-406400">
              <a:lnSpc>
                <a:spcPct val="140000"/>
              </a:lnSpc>
              <a:spcBef>
                <a:spcPts val="1500"/>
              </a:spcBef>
              <a:buClr>
                <a:srgbClr val="FFCD00"/>
              </a:buClr>
              <a:buSzPct val="150000"/>
              <a:buFont typeface="Arial"/>
              <a:buChar char="•"/>
              <a:defRPr sz="2500">
                <a:solidFill>
                  <a:srgbClr val="FFFFFF"/>
                </a:solidFill>
                <a:latin typeface="+mn-lt"/>
                <a:ea typeface="+mn-ea"/>
                <a:cs typeface="+mn-cs"/>
                <a:sym typeface="Roboto Light"/>
              </a:defRPr>
            </a:pPr>
            <a:r>
              <a:t>On croit qu’il existe des groupes humains possédant des caractéristiques physiques, psychologiques, morales (etc.) innées et inaltérables.</a:t>
            </a:r>
          </a:p>
          <a:p>
            <a:pPr marL="406400" indent="-406400">
              <a:lnSpc>
                <a:spcPct val="140000"/>
              </a:lnSpc>
              <a:spcBef>
                <a:spcPts val="1500"/>
              </a:spcBef>
              <a:buClr>
                <a:srgbClr val="FFCD00"/>
              </a:buClr>
              <a:buSzPct val="150000"/>
              <a:buFont typeface="Arial"/>
              <a:buChar char="•"/>
              <a:defRPr sz="2500">
                <a:solidFill>
                  <a:srgbClr val="FFFFFF"/>
                </a:solidFill>
                <a:latin typeface="+mn-lt"/>
                <a:ea typeface="+mn-ea"/>
                <a:cs typeface="+mn-cs"/>
                <a:sym typeface="Roboto Light"/>
              </a:defRPr>
            </a:pPr>
            <a:r>
              <a:t>La racisation est le procédé par lequel des personnes sont assignées à une « race ». </a:t>
            </a:r>
          </a:p>
          <a:p>
            <a:pPr marL="406400" indent="-406400">
              <a:lnSpc>
                <a:spcPct val="140000"/>
              </a:lnSpc>
              <a:spcBef>
                <a:spcPts val="1500"/>
              </a:spcBef>
              <a:buClr>
                <a:srgbClr val="FFCD00"/>
              </a:buClr>
              <a:buSzPct val="150000"/>
              <a:buFont typeface="Arial"/>
              <a:buChar char="•"/>
              <a:defRPr sz="2500">
                <a:solidFill>
                  <a:srgbClr val="FFFFFF"/>
                </a:solidFill>
                <a:latin typeface="+mn-lt"/>
                <a:ea typeface="+mn-ea"/>
                <a:cs typeface="+mn-cs"/>
                <a:sym typeface="Roboto Light"/>
              </a:defRPr>
            </a:pPr>
            <a:endParaRPr/>
          </a:p>
          <a:p>
            <a:pPr marL="406400" indent="-406400">
              <a:lnSpc>
                <a:spcPct val="140000"/>
              </a:lnSpc>
              <a:spcBef>
                <a:spcPts val="1500"/>
              </a:spcBef>
              <a:buClr>
                <a:srgbClr val="FFCD00"/>
              </a:buClr>
              <a:buSzPct val="150000"/>
              <a:buFont typeface="Arial"/>
              <a:buChar char="•"/>
              <a:defRPr sz="2500">
                <a:solidFill>
                  <a:srgbClr val="FFFFFF"/>
                </a:solidFill>
                <a:latin typeface="+mn-lt"/>
                <a:ea typeface="+mn-ea"/>
                <a:cs typeface="+mn-cs"/>
                <a:sym typeface="Roboto Light"/>
              </a:defRPr>
            </a:pPr>
            <a:endParaRPr/>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 name="Rectangle 9"/>
          <p:cNvSpPr/>
          <p:nvPr/>
        </p:nvSpPr>
        <p:spPr>
          <a:xfrm>
            <a:off x="-2" y="0"/>
            <a:ext cx="12192003" cy="6858000"/>
          </a:xfrm>
          <a:prstGeom prst="rect">
            <a:avLst/>
          </a:prstGeom>
          <a:solidFill>
            <a:srgbClr val="FFFFFF"/>
          </a:solidFill>
          <a:ln w="12700">
            <a:miter lim="400000"/>
          </a:ln>
        </p:spPr>
        <p:txBody>
          <a:bodyPr lIns="45719" rIns="45719" anchor="ctr"/>
          <a:lstStyle/>
          <a:p>
            <a:pPr algn="ctr">
              <a:defRPr>
                <a:solidFill>
                  <a:srgbClr val="FFFFFF"/>
                </a:solidFill>
              </a:defRPr>
            </a:pPr>
            <a:endParaRPr/>
          </a:p>
        </p:txBody>
      </p:sp>
      <p:pic>
        <p:nvPicPr>
          <p:cNvPr id="227" name="Image 4" descr="Image 4"/>
          <p:cNvPicPr>
            <a:picLocks noChangeAspect="1"/>
          </p:cNvPicPr>
          <p:nvPr/>
        </p:nvPicPr>
        <p:blipFill>
          <a:blip r:embed="rId3"/>
          <a:stretch>
            <a:fillRect/>
          </a:stretch>
        </p:blipFill>
        <p:spPr>
          <a:xfrm>
            <a:off x="-89104" y="1505279"/>
            <a:ext cx="6050396" cy="3811700"/>
          </a:xfrm>
          <a:prstGeom prst="rect">
            <a:avLst/>
          </a:prstGeom>
          <a:ln w="12700">
            <a:miter lim="400000"/>
          </a:ln>
        </p:spPr>
      </p:pic>
      <p:sp>
        <p:nvSpPr>
          <p:cNvPr id="228" name="Titre 1"/>
          <p:cNvSpPr txBox="1">
            <a:spLocks noGrp="1"/>
          </p:cNvSpPr>
          <p:nvPr>
            <p:ph type="title"/>
          </p:nvPr>
        </p:nvSpPr>
        <p:spPr>
          <a:xfrm>
            <a:off x="7064081" y="642594"/>
            <a:ext cx="4472923" cy="1371601"/>
          </a:xfrm>
          <a:prstGeom prst="rect">
            <a:avLst/>
          </a:prstGeom>
        </p:spPr>
        <p:txBody>
          <a:bodyPr/>
          <a:lstStyle>
            <a:lvl1pPr>
              <a:defRPr spc="-100"/>
            </a:lvl1pPr>
          </a:lstStyle>
          <a:p>
            <a:r>
              <a:t> </a:t>
            </a:r>
          </a:p>
        </p:txBody>
      </p:sp>
      <p:sp>
        <p:nvSpPr>
          <p:cNvPr id="229" name="ZoneTexte 4"/>
          <p:cNvSpPr txBox="1"/>
          <p:nvPr/>
        </p:nvSpPr>
        <p:spPr>
          <a:xfrm>
            <a:off x="6860417" y="349513"/>
            <a:ext cx="4880251" cy="8483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pPr>
              <a:lnSpc>
                <a:spcPct val="130000"/>
              </a:lnSpc>
              <a:spcBef>
                <a:spcPts val="1000"/>
              </a:spcBef>
              <a:buClr>
                <a:srgbClr val="FFCD00"/>
              </a:buClr>
              <a:buFont typeface="Arial"/>
              <a:defRPr sz="3200">
                <a:latin typeface="+mn-lt"/>
                <a:ea typeface="+mn-ea"/>
                <a:cs typeface="+mn-cs"/>
                <a:sym typeface="Roboto Light"/>
              </a:defRPr>
            </a:pPr>
            <a:r>
              <a:t>C’est dans ce contexte qu’émergent les premières théorisations sur l’existence de différentes races présentées comme des groupements biologiques distincts : les Noirs y sont généralement indexés au bas de l’échelle du progrès humain.</a:t>
            </a:r>
          </a:p>
          <a:p>
            <a:pPr>
              <a:lnSpc>
                <a:spcPct val="130000"/>
              </a:lnSpc>
              <a:spcBef>
                <a:spcPts val="1000"/>
              </a:spcBef>
              <a:buClr>
                <a:srgbClr val="FFCD00"/>
              </a:buClr>
              <a:buFont typeface="Arial"/>
              <a:defRPr sz="3200">
                <a:latin typeface="+mn-lt"/>
                <a:ea typeface="+mn-ea"/>
                <a:cs typeface="+mn-cs"/>
                <a:sym typeface="Roboto Light"/>
              </a:defRPr>
            </a:pPr>
            <a:endParaRPr/>
          </a:p>
          <a:p>
            <a:pPr>
              <a:lnSpc>
                <a:spcPct val="130000"/>
              </a:lnSpc>
              <a:spcBef>
                <a:spcPts val="1000"/>
              </a:spcBef>
              <a:buClr>
                <a:srgbClr val="FFCD00"/>
              </a:buClr>
              <a:buFont typeface="Arial"/>
              <a:defRPr sz="3200">
                <a:latin typeface="+mn-lt"/>
                <a:ea typeface="+mn-ea"/>
                <a:cs typeface="+mn-cs"/>
                <a:sym typeface="Roboto Light"/>
              </a:defRPr>
            </a:pPr>
            <a:endParaRPr/>
          </a:p>
        </p:txBody>
      </p:sp>
      <p:sp>
        <p:nvSpPr>
          <p:cNvPr id="230" name="Straight Connector 17"/>
          <p:cNvSpPr/>
          <p:nvPr/>
        </p:nvSpPr>
        <p:spPr>
          <a:xfrm flipH="1">
            <a:off x="6461868" y="481193"/>
            <a:ext cx="1" cy="5895614"/>
          </a:xfrm>
          <a:prstGeom prst="line">
            <a:avLst/>
          </a:prstGeom>
          <a:solidFill>
            <a:srgbClr val="FFCD00"/>
          </a:solidFill>
          <a:ln w="57150">
            <a:solidFill>
              <a:srgbClr val="FFCD00"/>
            </a:solidFill>
            <a:miter/>
          </a:ln>
        </p:spPr>
        <p:txBody>
          <a:bodyPr lIns="45719" rIns="45719" anchor="ctr"/>
          <a:lstStyle/>
          <a:p>
            <a:pPr algn="ctr">
              <a:defRPr>
                <a:solidFill>
                  <a:srgbClr val="FFFFFF"/>
                </a:solidFill>
                <a:latin typeface="+mn-lt"/>
                <a:ea typeface="+mn-ea"/>
                <a:cs typeface="+mn-cs"/>
                <a:sym typeface="Roboto Light"/>
              </a:defRPr>
            </a:pPr>
            <a:endParaRPr/>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 name="Espace réservé du texte 3"/>
          <p:cNvSpPr txBox="1">
            <a:spLocks noGrp="1"/>
          </p:cNvSpPr>
          <p:nvPr>
            <p:ph type="body" sz="half" idx="4294967295"/>
          </p:nvPr>
        </p:nvSpPr>
        <p:spPr>
          <a:xfrm>
            <a:off x="4878980" y="1522786"/>
            <a:ext cx="6947797" cy="3812428"/>
          </a:xfrm>
          <a:prstGeom prst="rect">
            <a:avLst/>
          </a:prstGeom>
        </p:spPr>
        <p:txBody>
          <a:bodyPr>
            <a:normAutofit lnSpcReduction="10000"/>
          </a:bodyPr>
          <a:lstStyle>
            <a:lvl1pPr marL="0" indent="0">
              <a:lnSpc>
                <a:spcPct val="130000"/>
              </a:lnSpc>
              <a:spcBef>
                <a:spcPts val="1000"/>
              </a:spcBef>
              <a:buClr>
                <a:srgbClr val="FFCD00"/>
              </a:buClr>
              <a:buSzTx/>
              <a:buFont typeface="Arial"/>
              <a:buNone/>
              <a:defRPr sz="3200">
                <a:latin typeface="+mn-lt"/>
                <a:ea typeface="+mn-ea"/>
                <a:cs typeface="+mn-cs"/>
                <a:sym typeface="Roboto Light"/>
              </a:defRPr>
            </a:lvl1pPr>
          </a:lstStyle>
          <a:p>
            <a:r>
              <a:t>Au 18e siècle, en Europe, les priorités philosophiques se déplacent sur des enjeux tels que la nature humaine, ses caractéristiques, les finalités de l’être humain, etc. et supplantent celles sur la métaphysique et sur Dieu.  </a:t>
            </a:r>
          </a:p>
        </p:txBody>
      </p:sp>
      <p:pic>
        <p:nvPicPr>
          <p:cNvPr id="235" name="Image 4" descr="Image 4"/>
          <p:cNvPicPr>
            <a:picLocks noChangeAspect="1"/>
          </p:cNvPicPr>
          <p:nvPr/>
        </p:nvPicPr>
        <p:blipFill>
          <a:blip r:embed="rId3"/>
          <a:srcRect l="12972" t="9209" r="17836" b="9209"/>
          <a:stretch>
            <a:fillRect/>
          </a:stretch>
        </p:blipFill>
        <p:spPr>
          <a:xfrm>
            <a:off x="1113" y="-2443"/>
            <a:ext cx="4336231" cy="6862751"/>
          </a:xfrm>
          <a:prstGeom prst="rect">
            <a:avLst/>
          </a:prstGeom>
          <a:ln w="12700">
            <a:miter lim="400000"/>
          </a:ln>
        </p:spPr>
      </p:pic>
      <p:sp>
        <p:nvSpPr>
          <p:cNvPr id="236" name="Rectangle 14"/>
          <p:cNvSpPr/>
          <p:nvPr/>
        </p:nvSpPr>
        <p:spPr>
          <a:xfrm>
            <a:off x="4937360" y="1294873"/>
            <a:ext cx="6467947" cy="21736"/>
          </a:xfrm>
          <a:prstGeom prst="rect">
            <a:avLst/>
          </a:prstGeom>
          <a:solidFill>
            <a:srgbClr val="FFCD00"/>
          </a:solidFill>
          <a:ln w="57150">
            <a:solidFill>
              <a:srgbClr val="FFCD00"/>
            </a:solidFill>
            <a:miter/>
          </a:ln>
        </p:spPr>
        <p:txBody>
          <a:bodyPr lIns="45719" rIns="45719" anchor="ctr"/>
          <a:lstStyle/>
          <a:p>
            <a:pPr algn="ctr">
              <a:defRPr>
                <a:solidFill>
                  <a:srgbClr val="FFFFFF"/>
                </a:solidFill>
                <a:latin typeface="+mn-lt"/>
                <a:ea typeface="+mn-ea"/>
                <a:cs typeface="+mn-cs"/>
                <a:sym typeface="Roboto Light"/>
              </a:defRPr>
            </a:pPr>
            <a:endParaRPr/>
          </a:p>
        </p:txBody>
      </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 name="En particulier, l’intensification de la traite transatlantique d’Africains réduits en esclavage  et l’établissement durable de colons sur des territoires conquis par la force dans les Amériques provoquent de profondes transformations dans la perception  "/>
          <p:cNvSpPr txBox="1">
            <a:spLocks noGrp="1"/>
          </p:cNvSpPr>
          <p:nvPr>
            <p:ph type="title" idx="4294967295"/>
          </p:nvPr>
        </p:nvSpPr>
        <p:spPr>
          <a:xfrm>
            <a:off x="1215446" y="1272800"/>
            <a:ext cx="10440741" cy="4312403"/>
          </a:xfrm>
          <a:prstGeom prst="rect">
            <a:avLst/>
          </a:prstGeom>
        </p:spPr>
        <p:txBody>
          <a:bodyPr/>
          <a:lstStyle/>
          <a:p>
            <a:pPr defTabSz="859536">
              <a:lnSpc>
                <a:spcPct val="120000"/>
              </a:lnSpc>
              <a:defRPr sz="3290" b="0" spc="-88">
                <a:solidFill>
                  <a:srgbClr val="FFFFFF"/>
                </a:solidFill>
                <a:latin typeface="Volkhov Regular"/>
                <a:ea typeface="Volkhov Regular"/>
                <a:cs typeface="Volkhov Regular"/>
                <a:sym typeface="Volkhov Regular"/>
              </a:defRPr>
            </a:pPr>
            <a:r>
              <a:rPr dirty="0" err="1"/>
              <a:t>En</a:t>
            </a:r>
            <a:r>
              <a:rPr dirty="0"/>
              <a:t> particulier, </a:t>
            </a:r>
            <a:r>
              <a:rPr dirty="0" err="1"/>
              <a:t>l’intensification</a:t>
            </a:r>
            <a:r>
              <a:rPr dirty="0"/>
              <a:t> de la </a:t>
            </a:r>
            <a:r>
              <a:rPr dirty="0" err="1"/>
              <a:t>traite</a:t>
            </a:r>
            <a:r>
              <a:rPr dirty="0"/>
              <a:t> </a:t>
            </a:r>
            <a:r>
              <a:rPr dirty="0" err="1"/>
              <a:t>transatlantique</a:t>
            </a:r>
            <a:r>
              <a:rPr dirty="0"/>
              <a:t> </a:t>
            </a:r>
            <a:r>
              <a:rPr dirty="0" err="1"/>
              <a:t>d’Africains</a:t>
            </a:r>
            <a:r>
              <a:rPr dirty="0"/>
              <a:t> </a:t>
            </a:r>
            <a:r>
              <a:rPr dirty="0" err="1"/>
              <a:t>réduits</a:t>
            </a:r>
            <a:r>
              <a:rPr dirty="0"/>
              <a:t> </a:t>
            </a:r>
            <a:r>
              <a:rPr dirty="0" err="1"/>
              <a:t>en</a:t>
            </a:r>
            <a:r>
              <a:rPr dirty="0"/>
              <a:t> </a:t>
            </a:r>
            <a:r>
              <a:rPr dirty="0" err="1"/>
              <a:t>esclavage</a:t>
            </a:r>
            <a:r>
              <a:rPr dirty="0"/>
              <a:t> </a:t>
            </a:r>
            <a:br>
              <a:rPr dirty="0"/>
            </a:br>
            <a:r>
              <a:rPr dirty="0"/>
              <a:t>et </a:t>
            </a:r>
            <a:r>
              <a:rPr dirty="0" err="1"/>
              <a:t>l’établissement</a:t>
            </a:r>
            <a:r>
              <a:rPr dirty="0"/>
              <a:t> durable de colons sur des </a:t>
            </a:r>
            <a:r>
              <a:rPr dirty="0" err="1"/>
              <a:t>territoires</a:t>
            </a:r>
            <a:r>
              <a:rPr dirty="0"/>
              <a:t> </a:t>
            </a:r>
            <a:r>
              <a:rPr dirty="0" err="1"/>
              <a:t>conquis</a:t>
            </a:r>
            <a:r>
              <a:rPr dirty="0"/>
              <a:t> par la force dans les </a:t>
            </a:r>
            <a:r>
              <a:rPr dirty="0" err="1"/>
              <a:t>Amériques</a:t>
            </a:r>
            <a:r>
              <a:rPr dirty="0"/>
              <a:t> </a:t>
            </a:r>
            <a:r>
              <a:rPr dirty="0" err="1"/>
              <a:t>provoquent</a:t>
            </a:r>
            <a:r>
              <a:rPr dirty="0"/>
              <a:t> de profondes transformations dans la perception </a:t>
            </a:r>
            <a:br>
              <a:rPr dirty="0"/>
            </a:br>
            <a:r>
              <a:rPr dirty="0"/>
              <a:t>que les </a:t>
            </a:r>
            <a:r>
              <a:rPr dirty="0" err="1"/>
              <a:t>personnes</a:t>
            </a:r>
            <a:r>
              <a:rPr dirty="0"/>
              <a:t> </a:t>
            </a:r>
            <a:r>
              <a:rPr dirty="0" err="1"/>
              <a:t>européennes</a:t>
            </a:r>
            <a:r>
              <a:rPr dirty="0"/>
              <a:t> </a:t>
            </a:r>
            <a:r>
              <a:rPr dirty="0" err="1"/>
              <a:t>ont</a:t>
            </a:r>
            <a:r>
              <a:rPr dirty="0"/>
              <a:t> </a:t>
            </a:r>
            <a:r>
              <a:rPr dirty="0" err="1"/>
              <a:t>d’elles-mêmes</a:t>
            </a:r>
            <a:endParaRPr dirty="0"/>
          </a:p>
        </p:txBody>
      </p:sp>
      <p:sp>
        <p:nvSpPr>
          <p:cNvPr id="241" name="Straight Connector 17"/>
          <p:cNvSpPr/>
          <p:nvPr/>
        </p:nvSpPr>
        <p:spPr>
          <a:xfrm flipH="1">
            <a:off x="926928" y="1645711"/>
            <a:ext cx="1" cy="3662828"/>
          </a:xfrm>
          <a:prstGeom prst="line">
            <a:avLst/>
          </a:prstGeom>
          <a:solidFill>
            <a:srgbClr val="FFCD00"/>
          </a:solidFill>
          <a:ln w="57150">
            <a:solidFill>
              <a:srgbClr val="FFCD00"/>
            </a:solidFill>
            <a:miter/>
          </a:ln>
        </p:spPr>
        <p:txBody>
          <a:bodyPr lIns="45719" rIns="45719" anchor="ctr"/>
          <a:lstStyle/>
          <a:p>
            <a:pPr algn="ctr">
              <a:defRPr>
                <a:solidFill>
                  <a:srgbClr val="FFFFFF"/>
                </a:solidFill>
                <a:latin typeface="+mn-lt"/>
                <a:ea typeface="+mn-ea"/>
                <a:cs typeface="+mn-cs"/>
                <a:sym typeface="Roboto Light"/>
              </a:defRPr>
            </a:pPr>
            <a:endParaRPr/>
          </a:p>
        </p:txBody>
      </p:sp>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 name="La nature humaine"/>
          <p:cNvSpPr txBox="1">
            <a:spLocks noGrp="1"/>
          </p:cNvSpPr>
          <p:nvPr>
            <p:ph type="title" idx="4294967295"/>
          </p:nvPr>
        </p:nvSpPr>
        <p:spPr>
          <a:xfrm>
            <a:off x="1231900" y="-173038"/>
            <a:ext cx="9520116" cy="3204136"/>
          </a:xfrm>
          <a:prstGeom prst="rect">
            <a:avLst/>
          </a:prstGeom>
        </p:spPr>
        <p:txBody>
          <a:bodyPr anchor="b"/>
          <a:lstStyle>
            <a:lvl1pPr algn="ctr">
              <a:defRPr sz="7200" b="0" spc="0">
                <a:solidFill>
                  <a:srgbClr val="FFFFFF"/>
                </a:solidFill>
                <a:latin typeface="Volkhov Regular"/>
                <a:ea typeface="Volkhov Regular"/>
                <a:cs typeface="Volkhov Regular"/>
                <a:sym typeface="Volkhov Regular"/>
              </a:defRPr>
            </a:lvl1pPr>
          </a:lstStyle>
          <a:p>
            <a:r>
              <a:t>La nature humaine</a:t>
            </a:r>
          </a:p>
        </p:txBody>
      </p:sp>
      <p:sp>
        <p:nvSpPr>
          <p:cNvPr id="244" name="PEUT-ON DÉFINIR L'HUMAIN DE MANIÈRE ABSTRAITE, C'EST-À-DIRE SANS PENSER  À SES CONDITIONS RÉELLES D’EXISTENCE ?"/>
          <p:cNvSpPr txBox="1">
            <a:spLocks noGrp="1"/>
          </p:cNvSpPr>
          <p:nvPr>
            <p:ph type="body" sz="quarter" idx="4294967295"/>
          </p:nvPr>
        </p:nvSpPr>
        <p:spPr>
          <a:xfrm>
            <a:off x="1908334" y="3577521"/>
            <a:ext cx="8074709" cy="1822380"/>
          </a:xfrm>
          <a:prstGeom prst="rect">
            <a:avLst/>
          </a:prstGeom>
        </p:spPr>
        <p:txBody>
          <a:bodyPr/>
          <a:lstStyle/>
          <a:p>
            <a:pPr marL="0" indent="0" algn="ctr">
              <a:lnSpc>
                <a:spcPct val="130000"/>
              </a:lnSpc>
              <a:spcBef>
                <a:spcPts val="1100"/>
              </a:spcBef>
              <a:buClrTx/>
              <a:buSzTx/>
              <a:buFontTx/>
              <a:buNone/>
              <a:defRPr sz="2800" spc="56">
                <a:solidFill>
                  <a:srgbClr val="FFFFFF"/>
                </a:solidFill>
                <a:latin typeface="+mn-lt"/>
                <a:ea typeface="+mn-ea"/>
                <a:cs typeface="+mn-cs"/>
                <a:sym typeface="Roboto Light"/>
              </a:defRPr>
            </a:pPr>
            <a:r>
              <a:t>PEUT-ON DÉFINIR L'HUMAIN DE MANIÈRE ABSTRAITE, C'EST-À-DIRE SANS PENSER </a:t>
            </a:r>
            <a:br/>
            <a:r>
              <a:t>À SES CONDITIONS RÉELLES D’EXISTENCE ?</a:t>
            </a:r>
          </a:p>
        </p:txBody>
      </p:sp>
      <p:sp>
        <p:nvSpPr>
          <p:cNvPr id="245" name="Rectangle 31"/>
          <p:cNvSpPr/>
          <p:nvPr/>
        </p:nvSpPr>
        <p:spPr>
          <a:xfrm>
            <a:off x="1825387" y="3197390"/>
            <a:ext cx="8342204" cy="3117"/>
          </a:xfrm>
          <a:prstGeom prst="rect">
            <a:avLst/>
          </a:prstGeom>
          <a:solidFill>
            <a:srgbClr val="FFCD00"/>
          </a:solidFill>
          <a:ln w="57150">
            <a:solidFill>
              <a:srgbClr val="FFCD00"/>
            </a:solidFill>
            <a:miter/>
          </a:ln>
        </p:spPr>
        <p:txBody>
          <a:bodyPr lIns="45719" rIns="45719" anchor="ctr"/>
          <a:lstStyle/>
          <a:p>
            <a:pPr algn="ctr">
              <a:defRPr>
                <a:solidFill>
                  <a:srgbClr val="FFFFFF"/>
                </a:solidFill>
                <a:latin typeface="+mn-lt"/>
                <a:ea typeface="+mn-ea"/>
                <a:cs typeface="+mn-cs"/>
                <a:sym typeface="Roboto Light"/>
              </a:defRPr>
            </a:pPr>
            <a:endParaRPr/>
          </a:p>
        </p:txBody>
      </p:sp>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7" name="Image 4" descr="Image 4"/>
          <p:cNvPicPr>
            <a:picLocks noChangeAspect="1"/>
          </p:cNvPicPr>
          <p:nvPr/>
        </p:nvPicPr>
        <p:blipFill>
          <a:blip r:embed="rId3"/>
          <a:srcRect l="3379" t="7822" r="3379" b="22445"/>
          <a:stretch>
            <a:fillRect/>
          </a:stretch>
        </p:blipFill>
        <p:spPr>
          <a:xfrm>
            <a:off x="930" y="9"/>
            <a:ext cx="5960521" cy="6857991"/>
          </a:xfrm>
          <a:prstGeom prst="rect">
            <a:avLst/>
          </a:prstGeom>
          <a:ln w="12700">
            <a:miter lim="400000"/>
          </a:ln>
        </p:spPr>
      </p:pic>
      <p:sp>
        <p:nvSpPr>
          <p:cNvPr id="248" name="Rectangle 14"/>
          <p:cNvSpPr/>
          <p:nvPr/>
        </p:nvSpPr>
        <p:spPr>
          <a:xfrm>
            <a:off x="6531224" y="2275565"/>
            <a:ext cx="4978840" cy="13379"/>
          </a:xfrm>
          <a:prstGeom prst="rect">
            <a:avLst/>
          </a:prstGeom>
          <a:solidFill>
            <a:srgbClr val="FFCD00"/>
          </a:solidFill>
          <a:ln w="57150">
            <a:solidFill>
              <a:srgbClr val="FFCD00"/>
            </a:solidFill>
            <a:miter/>
          </a:ln>
        </p:spPr>
        <p:txBody>
          <a:bodyPr lIns="45719" rIns="45719" anchor="ctr"/>
          <a:lstStyle/>
          <a:p>
            <a:pPr algn="ctr">
              <a:defRPr>
                <a:solidFill>
                  <a:srgbClr val="FFFFFF"/>
                </a:solidFill>
                <a:latin typeface="+mn-lt"/>
                <a:ea typeface="+mn-ea"/>
                <a:cs typeface="+mn-cs"/>
                <a:sym typeface="Roboto Light"/>
              </a:defRPr>
            </a:pPr>
            <a:endParaRPr/>
          </a:p>
        </p:txBody>
      </p:sp>
      <p:sp>
        <p:nvSpPr>
          <p:cNvPr id="249" name="Titre 1"/>
          <p:cNvSpPr txBox="1"/>
          <p:nvPr/>
        </p:nvSpPr>
        <p:spPr>
          <a:xfrm>
            <a:off x="6454987" y="461416"/>
            <a:ext cx="5131314" cy="173079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p>
            <a:pPr defTabSz="585215">
              <a:defRPr sz="3328">
                <a:latin typeface="Volkhov Bold"/>
                <a:ea typeface="Volkhov Bold"/>
                <a:cs typeface="Volkhov Bold"/>
                <a:sym typeface="Volkhov Bold"/>
              </a:defRPr>
            </a:pPr>
            <a:r>
              <a:t>La vision libérale : </a:t>
            </a:r>
            <a:br/>
            <a:r>
              <a:t>une définition abstraite de l'être humain </a:t>
            </a:r>
          </a:p>
        </p:txBody>
      </p:sp>
      <p:sp>
        <p:nvSpPr>
          <p:cNvPr id="250" name="Espace réservé du texte 3"/>
          <p:cNvSpPr txBox="1"/>
          <p:nvPr/>
        </p:nvSpPr>
        <p:spPr>
          <a:xfrm>
            <a:off x="6492627" y="2398189"/>
            <a:ext cx="5544751" cy="423825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p>
            <a:pPr marL="317499" indent="-317499">
              <a:lnSpc>
                <a:spcPts val="3700"/>
              </a:lnSpc>
              <a:spcBef>
                <a:spcPts val="1000"/>
              </a:spcBef>
              <a:buClr>
                <a:srgbClr val="FFCD00"/>
              </a:buClr>
              <a:buSzPct val="175000"/>
              <a:buFont typeface="Arial"/>
              <a:buChar char="•"/>
              <a:defRPr sz="2500">
                <a:latin typeface="+mn-lt"/>
                <a:ea typeface="+mn-ea"/>
                <a:cs typeface="+mn-cs"/>
                <a:sym typeface="Roboto Light"/>
              </a:defRPr>
            </a:pPr>
            <a:r>
              <a:t>Plusieurs penseurs des </a:t>
            </a:r>
            <a:br/>
            <a:r>
              <a:t>17e et du 18e siècles affirment </a:t>
            </a:r>
            <a:br/>
            <a:r>
              <a:t>que l’humain possède des droits inaliénables. Comme le droit </a:t>
            </a:r>
            <a:br/>
            <a:r>
              <a:t>de mener sa vie librement.</a:t>
            </a:r>
          </a:p>
          <a:p>
            <a:pPr marL="317499" indent="-317499">
              <a:lnSpc>
                <a:spcPts val="3700"/>
              </a:lnSpc>
              <a:spcBef>
                <a:spcPts val="1000"/>
              </a:spcBef>
              <a:buClr>
                <a:srgbClr val="FFCD00"/>
              </a:buClr>
              <a:buSzPct val="175000"/>
              <a:buFont typeface="Arial"/>
              <a:buChar char="•"/>
              <a:defRPr sz="2500">
                <a:latin typeface="+mn-lt"/>
                <a:ea typeface="+mn-ea"/>
                <a:cs typeface="+mn-cs"/>
                <a:sym typeface="Roboto Light"/>
              </a:defRPr>
            </a:pPr>
            <a:r>
              <a:t>Ces droits sont reconnus en raisons de l'autonomie de l’humain </a:t>
            </a:r>
            <a:br/>
            <a:r>
              <a:t>(qui découle de sa raison). </a:t>
            </a:r>
          </a:p>
        </p:txBody>
      </p:sp>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 name="Espace réservé du contenu 2"/>
          <p:cNvSpPr txBox="1">
            <a:spLocks noGrp="1"/>
          </p:cNvSpPr>
          <p:nvPr>
            <p:ph type="body" idx="4294967295"/>
          </p:nvPr>
        </p:nvSpPr>
        <p:spPr>
          <a:xfrm>
            <a:off x="5210676" y="645806"/>
            <a:ext cx="7163728" cy="5667988"/>
          </a:xfrm>
          <a:prstGeom prst="rect">
            <a:avLst/>
          </a:prstGeom>
        </p:spPr>
        <p:txBody>
          <a:bodyPr anchor="ctr">
            <a:normAutofit lnSpcReduction="10000"/>
          </a:bodyPr>
          <a:lstStyle/>
          <a:p>
            <a:pPr marL="402336" indent="-402336" defTabSz="905255">
              <a:lnSpc>
                <a:spcPct val="130000"/>
              </a:lnSpc>
              <a:spcBef>
                <a:spcPts val="1400"/>
              </a:spcBef>
              <a:buClr>
                <a:srgbClr val="FFCD00"/>
              </a:buClr>
              <a:buSzPct val="150000"/>
              <a:buFont typeface="Arial"/>
              <a:buChar char="•"/>
              <a:defRPr sz="3168">
                <a:solidFill>
                  <a:srgbClr val="FFFFFF"/>
                </a:solidFill>
                <a:latin typeface="+mn-lt"/>
                <a:ea typeface="+mn-ea"/>
                <a:cs typeface="+mn-cs"/>
                <a:sym typeface="Roboto Light"/>
              </a:defRPr>
            </a:pPr>
            <a:r>
              <a:t>Un humain soumis à l’esclavage </a:t>
            </a:r>
            <a:br/>
            <a:r>
              <a:t>ne peut pas se reconnaître </a:t>
            </a:r>
            <a:br/>
            <a:r>
              <a:t>dans ce portrait.</a:t>
            </a:r>
          </a:p>
          <a:p>
            <a:pPr marL="402336" indent="-402336" defTabSz="905255">
              <a:lnSpc>
                <a:spcPct val="130000"/>
              </a:lnSpc>
              <a:spcBef>
                <a:spcPts val="1400"/>
              </a:spcBef>
              <a:buClr>
                <a:srgbClr val="FFCD00"/>
              </a:buClr>
              <a:buSzPct val="150000"/>
              <a:buFont typeface="Arial"/>
              <a:buChar char="•"/>
              <a:defRPr sz="3168">
                <a:solidFill>
                  <a:srgbClr val="FFFFFF"/>
                </a:solidFill>
                <a:latin typeface="+mn-lt"/>
                <a:ea typeface="+mn-ea"/>
                <a:cs typeface="+mn-cs"/>
                <a:sym typeface="Roboto Light"/>
              </a:defRPr>
            </a:pPr>
            <a:r>
              <a:t>La philosophie africana sera </a:t>
            </a:r>
            <a:br/>
            <a:r>
              <a:t>donc moins intéressée par une définition abstraite de l’humain (son essence) que par une analyse de ses conditions de vies </a:t>
            </a:r>
            <a:br/>
            <a:r>
              <a:t>(son existence).</a:t>
            </a:r>
          </a:p>
        </p:txBody>
      </p:sp>
      <p:sp>
        <p:nvSpPr>
          <p:cNvPr id="255" name="Titre 1"/>
          <p:cNvSpPr txBox="1">
            <a:spLocks noGrp="1"/>
          </p:cNvSpPr>
          <p:nvPr>
            <p:ph type="title" idx="4294967295"/>
          </p:nvPr>
        </p:nvSpPr>
        <p:spPr>
          <a:xfrm>
            <a:off x="271672" y="2249874"/>
            <a:ext cx="4220035" cy="2783775"/>
          </a:xfrm>
          <a:prstGeom prst="rect">
            <a:avLst/>
          </a:prstGeom>
        </p:spPr>
        <p:txBody>
          <a:bodyPr anchor="t"/>
          <a:lstStyle/>
          <a:p>
            <a:pPr algn="r">
              <a:lnSpc>
                <a:spcPct val="110000"/>
              </a:lnSpc>
              <a:buClr>
                <a:srgbClr val="FFCD00"/>
              </a:buClr>
              <a:buFont typeface="Arial"/>
              <a:defRPr sz="4600" b="0" spc="-124">
                <a:solidFill>
                  <a:srgbClr val="FFFFFF"/>
                </a:solidFill>
                <a:latin typeface="Volkhov Regular"/>
                <a:ea typeface="Volkhov Regular"/>
                <a:cs typeface="Volkhov Regular"/>
                <a:sym typeface="Volkhov Regular"/>
              </a:defRPr>
            </a:pPr>
            <a:r>
              <a:t>Les limites </a:t>
            </a:r>
            <a:br/>
            <a:r>
              <a:t>des définitions </a:t>
            </a:r>
            <a:br/>
            <a:r>
              <a:t>abstraites</a:t>
            </a:r>
          </a:p>
        </p:txBody>
      </p:sp>
      <p:sp>
        <p:nvSpPr>
          <p:cNvPr id="256" name="Straight Connector 17"/>
          <p:cNvSpPr/>
          <p:nvPr/>
        </p:nvSpPr>
        <p:spPr>
          <a:xfrm flipH="1">
            <a:off x="4851191" y="797731"/>
            <a:ext cx="1" cy="5378649"/>
          </a:xfrm>
          <a:prstGeom prst="line">
            <a:avLst/>
          </a:prstGeom>
          <a:solidFill>
            <a:srgbClr val="FFCD00"/>
          </a:solidFill>
          <a:ln w="57150">
            <a:solidFill>
              <a:srgbClr val="FFCD00"/>
            </a:solidFill>
            <a:miter/>
          </a:ln>
        </p:spPr>
        <p:txBody>
          <a:bodyPr lIns="45719" rIns="45719" anchor="ctr"/>
          <a:lstStyle/>
          <a:p>
            <a:pPr algn="ctr">
              <a:defRPr>
                <a:solidFill>
                  <a:srgbClr val="FFFFFF"/>
                </a:solidFill>
                <a:latin typeface="+mn-lt"/>
                <a:ea typeface="+mn-ea"/>
                <a:cs typeface="+mn-cs"/>
                <a:sym typeface="Roboto Light"/>
              </a:defRPr>
            </a:pPr>
            <a:endParaRPr/>
          </a:p>
        </p:txBody>
      </p:sp>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 name="Une critique des définitions classique de l'être humain :  Le faux universalisme"/>
          <p:cNvSpPr txBox="1">
            <a:spLocks noGrp="1"/>
          </p:cNvSpPr>
          <p:nvPr>
            <p:ph type="title" idx="4294967295"/>
          </p:nvPr>
        </p:nvSpPr>
        <p:spPr>
          <a:xfrm>
            <a:off x="569987" y="1272800"/>
            <a:ext cx="6544621" cy="4312403"/>
          </a:xfrm>
          <a:prstGeom prst="rect">
            <a:avLst/>
          </a:prstGeom>
        </p:spPr>
        <p:txBody>
          <a:bodyPr/>
          <a:lstStyle/>
          <a:p>
            <a:pPr algn="r">
              <a:lnSpc>
                <a:spcPct val="120000"/>
              </a:lnSpc>
              <a:defRPr sz="3900" b="0" spc="-105">
                <a:solidFill>
                  <a:srgbClr val="FFFFFF"/>
                </a:solidFill>
                <a:latin typeface="Volkhov Regular"/>
                <a:ea typeface="Volkhov Regular"/>
                <a:cs typeface="Volkhov Regular"/>
                <a:sym typeface="Volkhov Regular"/>
              </a:defRPr>
            </a:pPr>
            <a:r>
              <a:t>Une critique des définitions classique de l'être humain : </a:t>
            </a:r>
            <a:br/>
            <a:r>
              <a:t>Le faux universalisme</a:t>
            </a:r>
          </a:p>
        </p:txBody>
      </p:sp>
      <p:sp>
        <p:nvSpPr>
          <p:cNvPr id="261" name="Les définitions habituelles de l’humain ne correspondent  donc qu’à une partie  de l’humanité"/>
          <p:cNvSpPr txBox="1">
            <a:spLocks noGrp="1"/>
          </p:cNvSpPr>
          <p:nvPr>
            <p:ph type="body" sz="half" idx="4294967295"/>
          </p:nvPr>
        </p:nvSpPr>
        <p:spPr>
          <a:xfrm>
            <a:off x="7779908" y="876893"/>
            <a:ext cx="3710526" cy="5104216"/>
          </a:xfrm>
          <a:prstGeom prst="rect">
            <a:avLst/>
          </a:prstGeom>
        </p:spPr>
        <p:txBody>
          <a:bodyPr anchor="ctr"/>
          <a:lstStyle/>
          <a:p>
            <a:pPr marL="0" indent="0">
              <a:lnSpc>
                <a:spcPct val="130000"/>
              </a:lnSpc>
              <a:spcBef>
                <a:spcPts val="0"/>
              </a:spcBef>
              <a:buClrTx/>
              <a:buSzTx/>
              <a:buFontTx/>
              <a:buNone/>
              <a:defRPr sz="2800">
                <a:solidFill>
                  <a:srgbClr val="FFFFFF"/>
                </a:solidFill>
                <a:latin typeface="+mn-lt"/>
                <a:ea typeface="+mn-ea"/>
                <a:cs typeface="+mn-cs"/>
                <a:sym typeface="Roboto Light"/>
              </a:defRPr>
            </a:pPr>
            <a:r>
              <a:t>Les définitions habituelles de l’humain ne correspondent </a:t>
            </a:r>
            <a:br/>
            <a:r>
              <a:t>donc qu’à une partie </a:t>
            </a:r>
            <a:br/>
            <a:r>
              <a:t>de l’humanité</a:t>
            </a:r>
          </a:p>
        </p:txBody>
      </p:sp>
      <p:sp>
        <p:nvSpPr>
          <p:cNvPr id="262" name="Straight Connector 17"/>
          <p:cNvSpPr/>
          <p:nvPr/>
        </p:nvSpPr>
        <p:spPr>
          <a:xfrm>
            <a:off x="7447257" y="1476983"/>
            <a:ext cx="1" cy="3904034"/>
          </a:xfrm>
          <a:prstGeom prst="line">
            <a:avLst/>
          </a:prstGeom>
          <a:solidFill>
            <a:srgbClr val="FFCD00"/>
          </a:solidFill>
          <a:ln w="57150">
            <a:solidFill>
              <a:srgbClr val="FFCD00"/>
            </a:solidFill>
            <a:miter/>
          </a:ln>
        </p:spPr>
        <p:txBody>
          <a:bodyPr lIns="45719" rIns="45719" anchor="ctr"/>
          <a:lstStyle/>
          <a:p>
            <a:pPr algn="ctr">
              <a:defRPr>
                <a:solidFill>
                  <a:srgbClr val="FFFFFF"/>
                </a:solidFill>
                <a:latin typeface="+mn-lt"/>
                <a:ea typeface="+mn-ea"/>
                <a:cs typeface="+mn-cs"/>
                <a:sym typeface="Roboto Light"/>
              </a:defRPr>
            </a:pPr>
            <a:endParaRPr/>
          </a:p>
        </p:txBody>
      </p:sp>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 name="Le modèle libéral, trop abstrait, invisibilise les conditions réelles de vie d'une partie  de l’humanité."/>
          <p:cNvSpPr txBox="1">
            <a:spLocks noGrp="1"/>
          </p:cNvSpPr>
          <p:nvPr>
            <p:ph type="title" idx="4294967295"/>
          </p:nvPr>
        </p:nvSpPr>
        <p:spPr>
          <a:xfrm>
            <a:off x="1215446" y="1272800"/>
            <a:ext cx="10342855" cy="4312403"/>
          </a:xfrm>
          <a:prstGeom prst="rect">
            <a:avLst/>
          </a:prstGeom>
        </p:spPr>
        <p:txBody>
          <a:bodyPr/>
          <a:lstStyle/>
          <a:p>
            <a:pPr>
              <a:lnSpc>
                <a:spcPct val="120000"/>
              </a:lnSpc>
              <a:defRPr b="0" spc="-108">
                <a:solidFill>
                  <a:srgbClr val="FFFFFF"/>
                </a:solidFill>
                <a:latin typeface="Volkhov Regular"/>
                <a:ea typeface="Volkhov Regular"/>
                <a:cs typeface="Volkhov Regular"/>
                <a:sym typeface="Volkhov Regular"/>
              </a:defRPr>
            </a:pPr>
            <a:r>
              <a:t>Le modèle libéral, trop abstrait, invisibilise les conditions réelles de vie d'une partie </a:t>
            </a:r>
            <a:br/>
            <a:r>
              <a:t>de l’humanité. </a:t>
            </a:r>
          </a:p>
        </p:txBody>
      </p:sp>
      <p:sp>
        <p:nvSpPr>
          <p:cNvPr id="267" name="Straight Connector 17"/>
          <p:cNvSpPr/>
          <p:nvPr/>
        </p:nvSpPr>
        <p:spPr>
          <a:xfrm flipH="1">
            <a:off x="926928" y="1597586"/>
            <a:ext cx="1" cy="3662828"/>
          </a:xfrm>
          <a:prstGeom prst="line">
            <a:avLst/>
          </a:prstGeom>
          <a:solidFill>
            <a:srgbClr val="FFCD00"/>
          </a:solidFill>
          <a:ln w="57150">
            <a:solidFill>
              <a:srgbClr val="FFCD00"/>
            </a:solidFill>
            <a:miter/>
          </a:ln>
        </p:spPr>
        <p:txBody>
          <a:bodyPr lIns="45719" rIns="45719" anchor="ctr"/>
          <a:lstStyle/>
          <a:p>
            <a:pPr algn="ctr">
              <a:defRPr>
                <a:solidFill>
                  <a:srgbClr val="FFFFFF"/>
                </a:solidFill>
                <a:latin typeface="+mn-lt"/>
                <a:ea typeface="+mn-ea"/>
                <a:cs typeface="+mn-cs"/>
                <a:sym typeface="Roboto Light"/>
              </a:defRPr>
            </a:pPr>
            <a:endParaRP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65" name="Titre 1"/>
          <p:cNvSpPr txBox="1">
            <a:spLocks noGrp="1"/>
          </p:cNvSpPr>
          <p:nvPr>
            <p:ph type="title" idx="4294967295"/>
          </p:nvPr>
        </p:nvSpPr>
        <p:spPr>
          <a:xfrm>
            <a:off x="1562587" y="305080"/>
            <a:ext cx="8781036" cy="3204135"/>
          </a:xfrm>
          <a:prstGeom prst="rect">
            <a:avLst/>
          </a:prstGeom>
        </p:spPr>
        <p:txBody>
          <a:bodyPr anchor="b"/>
          <a:lstStyle>
            <a:lvl1pPr algn="ctr">
              <a:lnSpc>
                <a:spcPct val="100000"/>
              </a:lnSpc>
              <a:defRPr sz="7300" b="0" spc="-197">
                <a:solidFill>
                  <a:srgbClr val="FFFFFF"/>
                </a:solidFill>
                <a:latin typeface="Volkhov Regular"/>
                <a:ea typeface="Volkhov Regular"/>
                <a:cs typeface="Volkhov Regular"/>
                <a:sym typeface="Volkhov Regular"/>
              </a:defRPr>
            </a:lvl1pPr>
          </a:lstStyle>
          <a:p>
            <a:r>
              <a:t>Contexte historique</a:t>
            </a:r>
          </a:p>
        </p:txBody>
      </p:sp>
      <p:sp>
        <p:nvSpPr>
          <p:cNvPr id="166" name="Rectangle 31"/>
          <p:cNvSpPr/>
          <p:nvPr/>
        </p:nvSpPr>
        <p:spPr>
          <a:xfrm>
            <a:off x="1782435" y="3623357"/>
            <a:ext cx="8428107" cy="663"/>
          </a:xfrm>
          <a:prstGeom prst="rect">
            <a:avLst/>
          </a:prstGeom>
          <a:solidFill>
            <a:srgbClr val="FFCD00"/>
          </a:solidFill>
          <a:ln w="57150">
            <a:solidFill>
              <a:srgbClr val="FFCD00"/>
            </a:solidFill>
            <a:miter/>
          </a:ln>
        </p:spPr>
        <p:txBody>
          <a:bodyPr lIns="45719" rIns="45719" anchor="ctr"/>
          <a:lstStyle/>
          <a:p>
            <a:pPr algn="ctr">
              <a:defRPr>
                <a:solidFill>
                  <a:srgbClr val="FFFFFF"/>
                </a:solidFill>
                <a:latin typeface="+mn-lt"/>
                <a:ea typeface="+mn-ea"/>
                <a:cs typeface="+mn-cs"/>
                <a:sym typeface="Roboto Light"/>
              </a:defRPr>
            </a:pPr>
            <a:endParaRPr/>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71" name="Titre 1"/>
          <p:cNvSpPr txBox="1">
            <a:spLocks noGrp="1"/>
          </p:cNvSpPr>
          <p:nvPr>
            <p:ph type="title" idx="4294967295"/>
          </p:nvPr>
        </p:nvSpPr>
        <p:spPr>
          <a:xfrm>
            <a:off x="1082905" y="1424952"/>
            <a:ext cx="9587999" cy="3204135"/>
          </a:xfrm>
          <a:prstGeom prst="rect">
            <a:avLst/>
          </a:prstGeom>
        </p:spPr>
        <p:txBody>
          <a:bodyPr anchor="b"/>
          <a:lstStyle/>
          <a:p>
            <a:pPr algn="ctr">
              <a:lnSpc>
                <a:spcPct val="100000"/>
              </a:lnSpc>
              <a:defRPr sz="6000" b="0" spc="-162">
                <a:solidFill>
                  <a:srgbClr val="FFFFFF"/>
                </a:solidFill>
                <a:latin typeface="Volkhov Regular"/>
                <a:ea typeface="Volkhov Regular"/>
                <a:cs typeface="Volkhov Regular"/>
                <a:sym typeface="Volkhov Regular"/>
              </a:defRPr>
            </a:pPr>
            <a:r>
              <a:t>Caractérisation de </a:t>
            </a:r>
            <a:br/>
            <a:r>
              <a:t>la conception africana </a:t>
            </a:r>
            <a:br/>
            <a:r>
              <a:t>de l’être humain</a:t>
            </a:r>
          </a:p>
        </p:txBody>
      </p:sp>
      <p:sp>
        <p:nvSpPr>
          <p:cNvPr id="272" name="Rectangle 31"/>
          <p:cNvSpPr/>
          <p:nvPr/>
        </p:nvSpPr>
        <p:spPr>
          <a:xfrm>
            <a:off x="1991395" y="4767688"/>
            <a:ext cx="7771019" cy="5950"/>
          </a:xfrm>
          <a:prstGeom prst="rect">
            <a:avLst/>
          </a:prstGeom>
          <a:solidFill>
            <a:srgbClr val="FFCD00"/>
          </a:solidFill>
          <a:ln w="57150">
            <a:solidFill>
              <a:srgbClr val="FFCD00"/>
            </a:solidFill>
            <a:miter/>
          </a:ln>
        </p:spPr>
        <p:txBody>
          <a:bodyPr lIns="45719" rIns="45719" anchor="ctr"/>
          <a:lstStyle/>
          <a:p>
            <a:pPr algn="ctr">
              <a:defRPr>
                <a:solidFill>
                  <a:srgbClr val="FFFFFF"/>
                </a:solidFill>
                <a:latin typeface="+mn-lt"/>
                <a:ea typeface="+mn-ea"/>
                <a:cs typeface="+mn-cs"/>
                <a:sym typeface="Roboto Light"/>
              </a:defRPr>
            </a:pPr>
            <a:endParaRPr/>
          </a:p>
        </p:txBody>
      </p:sp>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274" name="Afrique.psd" descr="Afrique.psd"/>
          <p:cNvPicPr>
            <a:picLocks noChangeAspect="1"/>
          </p:cNvPicPr>
          <p:nvPr/>
        </p:nvPicPr>
        <p:blipFill>
          <a:blip r:embed="rId3">
            <a:alphaModFix amt="41936"/>
          </a:blip>
          <a:stretch>
            <a:fillRect/>
          </a:stretch>
        </p:blipFill>
        <p:spPr>
          <a:xfrm>
            <a:off x="299" y="0"/>
            <a:ext cx="12191402" cy="6858000"/>
          </a:xfrm>
          <a:prstGeom prst="rect">
            <a:avLst/>
          </a:prstGeom>
          <a:ln w="12700">
            <a:miter lim="400000"/>
          </a:ln>
        </p:spPr>
      </p:pic>
      <p:sp>
        <p:nvSpPr>
          <p:cNvPr id="275" name="Titre 1"/>
          <p:cNvSpPr txBox="1">
            <a:spLocks noGrp="1"/>
          </p:cNvSpPr>
          <p:nvPr>
            <p:ph type="title" idx="4294967295"/>
          </p:nvPr>
        </p:nvSpPr>
        <p:spPr>
          <a:xfrm>
            <a:off x="248921" y="1537043"/>
            <a:ext cx="4873058" cy="3557041"/>
          </a:xfrm>
          <a:prstGeom prst="rect">
            <a:avLst/>
          </a:prstGeom>
        </p:spPr>
        <p:txBody>
          <a:bodyPr/>
          <a:lstStyle/>
          <a:p>
            <a:pPr algn="r">
              <a:lnSpc>
                <a:spcPct val="110000"/>
              </a:lnSpc>
              <a:defRPr sz="4600" b="0" spc="-124">
                <a:solidFill>
                  <a:srgbClr val="FFFFFF"/>
                </a:solidFill>
                <a:latin typeface="Volkhov Regular"/>
                <a:ea typeface="Volkhov Regular"/>
                <a:cs typeface="Volkhov Regular"/>
                <a:sym typeface="Volkhov Regular"/>
              </a:defRPr>
            </a:pPr>
            <a:r>
              <a:t>Qu’est-ce que</a:t>
            </a:r>
            <a:br/>
            <a:r>
              <a:t>la philosophie africana?</a:t>
            </a:r>
          </a:p>
        </p:txBody>
      </p:sp>
      <p:sp>
        <p:nvSpPr>
          <p:cNvPr id="276" name="La notion de philosophie africana est  un effort d’organisation de ce très vaste ensemble de contributions philosophiques menées par des personnes intellectuelles de la diaspora, des afrodescendant.e.s, des africanistes et des Africain.e.s résidant sur l"/>
          <p:cNvSpPr txBox="1">
            <a:spLocks noGrp="1"/>
          </p:cNvSpPr>
          <p:nvPr>
            <p:ph type="body" idx="4294967295"/>
          </p:nvPr>
        </p:nvSpPr>
        <p:spPr>
          <a:xfrm>
            <a:off x="5612361" y="306020"/>
            <a:ext cx="6132162" cy="6019086"/>
          </a:xfrm>
          <a:prstGeom prst="rect">
            <a:avLst/>
          </a:prstGeom>
        </p:spPr>
        <p:txBody>
          <a:bodyPr anchor="ctr"/>
          <a:lstStyle/>
          <a:p>
            <a:pPr marL="420623" indent="-420623" defTabSz="841247">
              <a:lnSpc>
                <a:spcPct val="120000"/>
              </a:lnSpc>
              <a:spcBef>
                <a:spcPts val="1300"/>
              </a:spcBef>
              <a:buClr>
                <a:srgbClr val="FFCD00"/>
              </a:buClr>
              <a:buSzPct val="150000"/>
              <a:buFont typeface="Arial"/>
              <a:buChar char="•"/>
              <a:defRPr sz="2392">
                <a:solidFill>
                  <a:srgbClr val="FFFFFF"/>
                </a:solidFill>
                <a:latin typeface="+mn-lt"/>
                <a:ea typeface="+mn-ea"/>
                <a:cs typeface="+mn-cs"/>
                <a:sym typeface="Roboto Light"/>
              </a:defRPr>
            </a:pPr>
            <a:r>
              <a:t>La notion de philosophie africana est </a:t>
            </a:r>
            <a:br/>
            <a:r>
              <a:t>un effort d’organisation de ce très vaste ensemble de contributions philosophiques menées par des personnes intellectuelles de la diaspora, des afrodescendant.e.s, des africanistes et des Africain.e.s résidant sur le continent. </a:t>
            </a:r>
          </a:p>
          <a:p>
            <a:pPr marL="420623" indent="-420623" defTabSz="841247">
              <a:lnSpc>
                <a:spcPct val="120000"/>
              </a:lnSpc>
              <a:spcBef>
                <a:spcPts val="1300"/>
              </a:spcBef>
              <a:buClr>
                <a:srgbClr val="FFCD00"/>
              </a:buClr>
              <a:buSzPct val="150000"/>
              <a:buFont typeface="Arial"/>
              <a:buChar char="•"/>
              <a:defRPr sz="2392">
                <a:solidFill>
                  <a:srgbClr val="FFFFFF"/>
                </a:solidFill>
                <a:latin typeface="+mn-lt"/>
                <a:ea typeface="+mn-ea"/>
                <a:cs typeface="+mn-cs"/>
                <a:sym typeface="Roboto Light"/>
              </a:defRPr>
            </a:pPr>
            <a:r>
              <a:t>Elles ont en commun des présenter </a:t>
            </a:r>
            <a:br/>
            <a:r>
              <a:t>des interrogations similaires sur le vécu des personnes noires, les efforts de déshumanisation menés contre elles, leurs stratégies de survie, leurs luttes </a:t>
            </a:r>
            <a:br/>
            <a:r>
              <a:t>pour l’émancipation, etc. </a:t>
            </a:r>
          </a:p>
        </p:txBody>
      </p:sp>
      <p:sp>
        <p:nvSpPr>
          <p:cNvPr id="277" name="Straight Connector 17"/>
          <p:cNvSpPr/>
          <p:nvPr/>
        </p:nvSpPr>
        <p:spPr>
          <a:xfrm flipH="1">
            <a:off x="5370599" y="500513"/>
            <a:ext cx="0" cy="5698155"/>
          </a:xfrm>
          <a:prstGeom prst="line">
            <a:avLst/>
          </a:prstGeom>
          <a:solidFill>
            <a:srgbClr val="FFCD00"/>
          </a:solidFill>
          <a:ln w="57150">
            <a:solidFill>
              <a:srgbClr val="FFCD00"/>
            </a:solidFill>
            <a:miter/>
          </a:ln>
        </p:spPr>
        <p:txBody>
          <a:bodyPr lIns="45719" rIns="45719" anchor="ctr"/>
          <a:lstStyle/>
          <a:p>
            <a:pPr algn="ctr">
              <a:defRPr>
                <a:solidFill>
                  <a:srgbClr val="FFFFFF"/>
                </a:solidFill>
                <a:latin typeface="+mn-lt"/>
                <a:ea typeface="+mn-ea"/>
                <a:cs typeface="+mn-cs"/>
                <a:sym typeface="Roboto Light"/>
              </a:defRPr>
            </a:pPr>
            <a:endParaRPr/>
          </a:p>
        </p:txBody>
      </p:sp>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 name="Espace réservé du texte 3"/>
          <p:cNvSpPr txBox="1">
            <a:spLocks noGrp="1"/>
          </p:cNvSpPr>
          <p:nvPr>
            <p:ph type="body" sz="half" idx="4294967295"/>
          </p:nvPr>
        </p:nvSpPr>
        <p:spPr>
          <a:xfrm>
            <a:off x="4892467" y="1806007"/>
            <a:ext cx="6947797" cy="3812429"/>
          </a:xfrm>
          <a:prstGeom prst="rect">
            <a:avLst/>
          </a:prstGeom>
        </p:spPr>
        <p:txBody>
          <a:bodyPr/>
          <a:lstStyle>
            <a:lvl1pPr marL="0" indent="0" defTabSz="822959">
              <a:lnSpc>
                <a:spcPct val="130000"/>
              </a:lnSpc>
              <a:buClr>
                <a:srgbClr val="FFCD00"/>
              </a:buClr>
              <a:buSzTx/>
              <a:buFont typeface="Arial"/>
              <a:buNone/>
              <a:defRPr sz="2880">
                <a:latin typeface="+mn-lt"/>
                <a:ea typeface="+mn-ea"/>
                <a:cs typeface="+mn-cs"/>
                <a:sym typeface="Roboto Light"/>
              </a:defRPr>
            </a:lvl1pPr>
          </a:lstStyle>
          <a:p>
            <a:r>
              <a:t>Pour la philosophie africana, une définition adaptée de l’être humain doit nécessairement prendre pour point de départ l’existence d’expériences concrètes, sociales et historiques qui permettent de parler d’une condition humaine commune. </a:t>
            </a:r>
          </a:p>
        </p:txBody>
      </p:sp>
      <p:pic>
        <p:nvPicPr>
          <p:cNvPr id="282" name="Image 4" descr="Image 4"/>
          <p:cNvPicPr>
            <a:picLocks noChangeAspect="1"/>
          </p:cNvPicPr>
          <p:nvPr/>
        </p:nvPicPr>
        <p:blipFill>
          <a:blip r:embed="rId3"/>
          <a:srcRect t="98" b="98"/>
          <a:stretch>
            <a:fillRect/>
          </a:stretch>
        </p:blipFill>
        <p:spPr>
          <a:xfrm>
            <a:off x="-3653" y="-12417"/>
            <a:ext cx="4603456" cy="6883012"/>
          </a:xfrm>
          <a:prstGeom prst="rect">
            <a:avLst/>
          </a:prstGeom>
          <a:ln w="12700">
            <a:miter lim="400000"/>
          </a:ln>
        </p:spPr>
      </p:pic>
      <p:sp>
        <p:nvSpPr>
          <p:cNvPr id="283" name="Rectangle 14"/>
          <p:cNvSpPr/>
          <p:nvPr/>
        </p:nvSpPr>
        <p:spPr>
          <a:xfrm>
            <a:off x="4977820" y="1603593"/>
            <a:ext cx="6663611" cy="12569"/>
          </a:xfrm>
          <a:prstGeom prst="rect">
            <a:avLst/>
          </a:prstGeom>
          <a:solidFill>
            <a:srgbClr val="FFCD00"/>
          </a:solidFill>
          <a:ln w="57150">
            <a:solidFill>
              <a:srgbClr val="FFCD00"/>
            </a:solidFill>
            <a:miter/>
          </a:ln>
        </p:spPr>
        <p:txBody>
          <a:bodyPr lIns="45719" rIns="45719" anchor="ctr"/>
          <a:lstStyle/>
          <a:p>
            <a:pPr algn="ctr">
              <a:defRPr>
                <a:solidFill>
                  <a:srgbClr val="FFFFFF"/>
                </a:solidFill>
                <a:latin typeface="+mn-lt"/>
                <a:ea typeface="+mn-ea"/>
                <a:cs typeface="+mn-cs"/>
                <a:sym typeface="Roboto Light"/>
              </a:defRPr>
            </a:pPr>
            <a:endParaRPr/>
          </a:p>
        </p:txBody>
      </p:sp>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De la vision africana de l’être humain découle :  un rejet de l'évolutionnisme (finalité de l’humanité)…"/>
          <p:cNvSpPr txBox="1">
            <a:spLocks noGrp="1"/>
          </p:cNvSpPr>
          <p:nvPr>
            <p:ph type="title" idx="4294967295"/>
          </p:nvPr>
        </p:nvSpPr>
        <p:spPr>
          <a:xfrm>
            <a:off x="1215446" y="897015"/>
            <a:ext cx="10194343" cy="4789496"/>
          </a:xfrm>
          <a:prstGeom prst="rect">
            <a:avLst/>
          </a:prstGeom>
        </p:spPr>
        <p:txBody>
          <a:bodyPr/>
          <a:lstStyle/>
          <a:p>
            <a:pPr defTabSz="704087">
              <a:lnSpc>
                <a:spcPct val="110000"/>
              </a:lnSpc>
              <a:spcBef>
                <a:spcPts val="1300"/>
              </a:spcBef>
              <a:defRPr sz="3003" b="0" spc="-81">
                <a:solidFill>
                  <a:srgbClr val="FFFFFF"/>
                </a:solidFill>
                <a:latin typeface="Volkhov Regular"/>
                <a:ea typeface="Volkhov Regular"/>
                <a:cs typeface="Volkhov Regular"/>
                <a:sym typeface="Volkhov Regular"/>
              </a:defRPr>
            </a:pPr>
            <a:r>
              <a:t>De la vision africana de l’être humain découle : </a:t>
            </a:r>
            <a:br/>
            <a:r>
              <a:t>un rejet de l'évolutionnisme (finalité de l’humanité)</a:t>
            </a:r>
          </a:p>
          <a:p>
            <a:pPr defTabSz="704087">
              <a:lnSpc>
                <a:spcPct val="110000"/>
              </a:lnSpc>
              <a:spcBef>
                <a:spcPts val="1300"/>
              </a:spcBef>
              <a:defRPr sz="3003" b="0" spc="-81">
                <a:solidFill>
                  <a:srgbClr val="FFFFFF"/>
                </a:solidFill>
                <a:latin typeface="Volkhov Regular"/>
                <a:ea typeface="Volkhov Regular"/>
                <a:cs typeface="Volkhov Regular"/>
                <a:sym typeface="Volkhov Regular"/>
              </a:defRPr>
            </a:pPr>
            <a:r>
              <a:t>Selon cette théorie, défendue notamment par Lévy-Bruhl, chaque peuple devrait passer par les mêmes étapes d’évolution. (sauvage, barbare, civilisé)</a:t>
            </a:r>
          </a:p>
          <a:p>
            <a:pPr defTabSz="704087">
              <a:lnSpc>
                <a:spcPct val="110000"/>
              </a:lnSpc>
              <a:spcBef>
                <a:spcPts val="1300"/>
              </a:spcBef>
              <a:defRPr sz="3003" b="0" spc="-81">
                <a:solidFill>
                  <a:srgbClr val="FFFFFF"/>
                </a:solidFill>
                <a:latin typeface="Volkhov Regular"/>
                <a:ea typeface="Volkhov Regular"/>
                <a:cs typeface="Volkhov Regular"/>
                <a:sym typeface="Volkhov Regular"/>
              </a:defRPr>
            </a:pPr>
            <a:r>
              <a:t>On présente la civilisation occidentale comme le sommet de cette évolution et certains peuples comme des êtres arriérés et moins rationnels (stade pré-logique). </a:t>
            </a:r>
          </a:p>
        </p:txBody>
      </p:sp>
      <p:sp>
        <p:nvSpPr>
          <p:cNvPr id="288" name="Straight Connector 17"/>
          <p:cNvSpPr/>
          <p:nvPr/>
        </p:nvSpPr>
        <p:spPr>
          <a:xfrm flipH="1">
            <a:off x="926928" y="1055748"/>
            <a:ext cx="1" cy="4472031"/>
          </a:xfrm>
          <a:prstGeom prst="line">
            <a:avLst/>
          </a:prstGeom>
          <a:solidFill>
            <a:srgbClr val="FFCD00"/>
          </a:solidFill>
          <a:ln w="57150">
            <a:solidFill>
              <a:srgbClr val="FFCD00"/>
            </a:solidFill>
            <a:miter/>
          </a:ln>
        </p:spPr>
        <p:txBody>
          <a:bodyPr lIns="45719" rIns="45719" anchor="ctr"/>
          <a:lstStyle/>
          <a:p>
            <a:pPr algn="ctr">
              <a:defRPr>
                <a:solidFill>
                  <a:srgbClr val="FFFFFF"/>
                </a:solidFill>
                <a:latin typeface="+mn-lt"/>
                <a:ea typeface="+mn-ea"/>
                <a:cs typeface="+mn-cs"/>
                <a:sym typeface="Roboto Light"/>
              </a:defRPr>
            </a:pPr>
            <a:endParaRPr/>
          </a:p>
        </p:txBody>
      </p:sp>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2" name="Image 5" descr="Image 5"/>
          <p:cNvPicPr>
            <a:picLocks noChangeAspect="1"/>
          </p:cNvPicPr>
          <p:nvPr/>
        </p:nvPicPr>
        <p:blipFill>
          <a:blip r:embed="rId3"/>
          <a:srcRect l="7156" t="10116" r="41254" b="8204"/>
          <a:stretch>
            <a:fillRect/>
          </a:stretch>
        </p:blipFill>
        <p:spPr>
          <a:xfrm>
            <a:off x="19" y="-1"/>
            <a:ext cx="5775514" cy="6857999"/>
          </a:xfrm>
          <a:prstGeom prst="rect">
            <a:avLst/>
          </a:prstGeom>
          <a:ln w="12700">
            <a:miter lim="400000"/>
          </a:ln>
        </p:spPr>
      </p:pic>
      <p:sp>
        <p:nvSpPr>
          <p:cNvPr id="293" name="Rectangle 14"/>
          <p:cNvSpPr/>
          <p:nvPr/>
        </p:nvSpPr>
        <p:spPr>
          <a:xfrm>
            <a:off x="6355897" y="2701436"/>
            <a:ext cx="5197314" cy="26181"/>
          </a:xfrm>
          <a:prstGeom prst="rect">
            <a:avLst/>
          </a:prstGeom>
          <a:solidFill>
            <a:srgbClr val="FFCD00"/>
          </a:solidFill>
          <a:ln w="57150">
            <a:solidFill>
              <a:srgbClr val="FFCD00"/>
            </a:solidFill>
            <a:miter/>
          </a:ln>
        </p:spPr>
        <p:txBody>
          <a:bodyPr lIns="45719" rIns="45719" anchor="ctr"/>
          <a:lstStyle/>
          <a:p>
            <a:pPr algn="ctr">
              <a:defRPr>
                <a:solidFill>
                  <a:srgbClr val="FFFFFF"/>
                </a:solidFill>
                <a:latin typeface="+mn-lt"/>
                <a:ea typeface="+mn-ea"/>
                <a:cs typeface="+mn-cs"/>
                <a:sym typeface="Roboto Light"/>
              </a:defRPr>
            </a:pPr>
            <a:endParaRPr/>
          </a:p>
        </p:txBody>
      </p:sp>
      <p:sp>
        <p:nvSpPr>
          <p:cNvPr id="294" name="Titre 1"/>
          <p:cNvSpPr txBox="1"/>
          <p:nvPr/>
        </p:nvSpPr>
        <p:spPr>
          <a:xfrm>
            <a:off x="6279660" y="461416"/>
            <a:ext cx="5821350" cy="223549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p>
            <a:pPr defTabSz="768095">
              <a:defRPr sz="4368">
                <a:latin typeface="Volkhov Bold"/>
                <a:ea typeface="Volkhov Bold"/>
                <a:cs typeface="Volkhov Bold"/>
                <a:sym typeface="Volkhov Bold"/>
              </a:defRPr>
            </a:pPr>
            <a:r>
              <a:t>But commun : </a:t>
            </a:r>
            <a:br/>
            <a:r>
              <a:t>la reconquête de </a:t>
            </a:r>
            <a:br/>
            <a:r>
              <a:t>la dignité humaine</a:t>
            </a:r>
          </a:p>
        </p:txBody>
      </p:sp>
      <p:sp>
        <p:nvSpPr>
          <p:cNvPr id="295" name="Espace réservé du texte 3"/>
          <p:cNvSpPr txBox="1"/>
          <p:nvPr/>
        </p:nvSpPr>
        <p:spPr>
          <a:xfrm>
            <a:off x="6263353" y="2999086"/>
            <a:ext cx="5544751" cy="352946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p>
            <a:pPr marL="317499" indent="-317499">
              <a:lnSpc>
                <a:spcPts val="3700"/>
              </a:lnSpc>
              <a:spcBef>
                <a:spcPts val="1000"/>
              </a:spcBef>
              <a:buClr>
                <a:srgbClr val="FFCD00"/>
              </a:buClr>
              <a:buSzPct val="175000"/>
              <a:buFont typeface="Arial"/>
              <a:buChar char="•"/>
              <a:defRPr sz="2500">
                <a:latin typeface="+mn-lt"/>
                <a:ea typeface="+mn-ea"/>
                <a:cs typeface="+mn-cs"/>
                <a:sym typeface="Roboto Light"/>
              </a:defRPr>
            </a:pPr>
            <a:r>
              <a:t>L’identité africana se construit </a:t>
            </a:r>
            <a:br/>
            <a:r>
              <a:t>sur le sentiment de la perte et </a:t>
            </a:r>
            <a:br/>
            <a:r>
              <a:t>de l’aliénation provoquées par </a:t>
            </a:r>
            <a:br/>
            <a:r>
              <a:t>près de cinq siècles de domination.</a:t>
            </a:r>
          </a:p>
          <a:p>
            <a:pPr marL="317499" indent="-317499">
              <a:lnSpc>
                <a:spcPts val="3700"/>
              </a:lnSpc>
              <a:spcBef>
                <a:spcPts val="1000"/>
              </a:spcBef>
              <a:buClr>
                <a:srgbClr val="FFCD00"/>
              </a:buClr>
              <a:buSzPct val="175000"/>
              <a:buFont typeface="Arial"/>
              <a:buChar char="•"/>
              <a:defRPr sz="2500">
                <a:latin typeface="+mn-lt"/>
                <a:ea typeface="+mn-ea"/>
                <a:cs typeface="+mn-cs"/>
                <a:sym typeface="Roboto Light"/>
              </a:defRPr>
            </a:pPr>
            <a:r>
              <a:t>Les conséquences funestes de </a:t>
            </a:r>
            <a:br/>
            <a:r>
              <a:t>ces siècles de racisme s’observent encore aujourd’hui. </a:t>
            </a:r>
          </a:p>
        </p:txBody>
      </p:sp>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9" name="Image 4" descr="Image 4"/>
          <p:cNvPicPr>
            <a:picLocks noChangeAspect="1"/>
          </p:cNvPicPr>
          <p:nvPr/>
        </p:nvPicPr>
        <p:blipFill>
          <a:blip r:embed="rId3"/>
          <a:srcRect l="2637" t="2727" r="2637" b="5184"/>
          <a:stretch>
            <a:fillRect/>
          </a:stretch>
        </p:blipFill>
        <p:spPr>
          <a:xfrm>
            <a:off x="-36247" y="-28755"/>
            <a:ext cx="7059990" cy="6915316"/>
          </a:xfrm>
          <a:prstGeom prst="rect">
            <a:avLst/>
          </a:prstGeom>
          <a:ln w="12700">
            <a:miter lim="400000"/>
          </a:ln>
        </p:spPr>
      </p:pic>
      <p:sp>
        <p:nvSpPr>
          <p:cNvPr id="300" name="Espace réservé du contenu 2"/>
          <p:cNvSpPr txBox="1">
            <a:spLocks noGrp="1"/>
          </p:cNvSpPr>
          <p:nvPr>
            <p:ph type="body" sz="half" idx="4294967295"/>
          </p:nvPr>
        </p:nvSpPr>
        <p:spPr>
          <a:xfrm>
            <a:off x="7306554" y="941022"/>
            <a:ext cx="4607268" cy="5648942"/>
          </a:xfrm>
          <a:prstGeom prst="rect">
            <a:avLst/>
          </a:prstGeom>
        </p:spPr>
        <p:txBody>
          <a:bodyPr/>
          <a:lstStyle/>
          <a:p>
            <a:pPr marL="0" indent="0" defTabSz="813816">
              <a:lnSpc>
                <a:spcPct val="130000"/>
              </a:lnSpc>
              <a:spcBef>
                <a:spcPts val="800"/>
              </a:spcBef>
              <a:buSzTx/>
              <a:buNone/>
              <a:defRPr sz="3026">
                <a:latin typeface="+mn-lt"/>
                <a:ea typeface="+mn-ea"/>
                <a:cs typeface="+mn-cs"/>
                <a:sym typeface="Roboto Light"/>
              </a:defRPr>
            </a:pPr>
            <a:r>
              <a:rPr dirty="0" err="1"/>
              <a:t>Projet</a:t>
            </a:r>
            <a:r>
              <a:rPr dirty="0"/>
              <a:t> de la perspective </a:t>
            </a:r>
            <a:r>
              <a:rPr dirty="0" err="1"/>
              <a:t>africana</a:t>
            </a:r>
            <a:r>
              <a:rPr dirty="0"/>
              <a:t> : </a:t>
            </a:r>
            <a:r>
              <a:rPr dirty="0" err="1"/>
              <a:t>une</a:t>
            </a:r>
            <a:r>
              <a:rPr dirty="0"/>
              <a:t> conception </a:t>
            </a:r>
            <a:r>
              <a:rPr dirty="0" err="1"/>
              <a:t>philosophique</a:t>
            </a:r>
            <a:r>
              <a:rPr dirty="0"/>
              <a:t> qui </a:t>
            </a:r>
            <a:r>
              <a:rPr dirty="0" err="1"/>
              <a:t>reflèterait</a:t>
            </a:r>
            <a:r>
              <a:rPr dirty="0"/>
              <a:t> </a:t>
            </a:r>
            <a:r>
              <a:rPr dirty="0" err="1"/>
              <a:t>à</a:t>
            </a:r>
            <a:r>
              <a:rPr dirty="0"/>
              <a:t> la </a:t>
            </a:r>
            <a:r>
              <a:rPr dirty="0" err="1"/>
              <a:t>fois</a:t>
            </a:r>
            <a:r>
              <a:rPr dirty="0"/>
              <a:t> </a:t>
            </a:r>
            <a:br>
              <a:rPr dirty="0"/>
            </a:br>
            <a:r>
              <a:rPr dirty="0"/>
              <a:t>la </a:t>
            </a:r>
            <a:r>
              <a:rPr dirty="0" err="1"/>
              <a:t>dignité</a:t>
            </a:r>
            <a:r>
              <a:rPr dirty="0"/>
              <a:t> des vies </a:t>
            </a:r>
            <a:r>
              <a:rPr dirty="0" err="1"/>
              <a:t>noires</a:t>
            </a:r>
            <a:r>
              <a:rPr dirty="0"/>
              <a:t> tout </a:t>
            </a:r>
            <a:r>
              <a:rPr dirty="0" err="1"/>
              <a:t>en</a:t>
            </a:r>
            <a:r>
              <a:rPr dirty="0"/>
              <a:t> </a:t>
            </a:r>
            <a:r>
              <a:rPr dirty="0" err="1"/>
              <a:t>reconnaissant</a:t>
            </a:r>
            <a:r>
              <a:rPr dirty="0"/>
              <a:t> que </a:t>
            </a:r>
            <a:br>
              <a:rPr dirty="0"/>
            </a:br>
            <a:r>
              <a:rPr dirty="0"/>
              <a:t>le </a:t>
            </a:r>
            <a:r>
              <a:rPr dirty="0" err="1"/>
              <a:t>discours</a:t>
            </a:r>
            <a:r>
              <a:rPr dirty="0"/>
              <a:t> </a:t>
            </a:r>
            <a:r>
              <a:rPr dirty="0" err="1"/>
              <a:t>philosophique</a:t>
            </a:r>
            <a:r>
              <a:rPr dirty="0"/>
              <a:t> </a:t>
            </a:r>
            <a:r>
              <a:rPr dirty="0" err="1"/>
              <a:t>est</a:t>
            </a:r>
            <a:r>
              <a:rPr dirty="0"/>
              <a:t> </a:t>
            </a:r>
            <a:r>
              <a:rPr dirty="0" err="1"/>
              <a:t>responsable</a:t>
            </a:r>
            <a:r>
              <a:rPr dirty="0"/>
              <a:t> </a:t>
            </a:r>
            <a:br>
              <a:rPr dirty="0"/>
            </a:br>
            <a:r>
              <a:rPr dirty="0"/>
              <a:t>du </a:t>
            </a:r>
            <a:r>
              <a:rPr dirty="0" err="1"/>
              <a:t>racisme</a:t>
            </a:r>
            <a:r>
              <a:rPr dirty="0"/>
              <a:t>. </a:t>
            </a:r>
          </a:p>
        </p:txBody>
      </p:sp>
      <p:sp>
        <p:nvSpPr>
          <p:cNvPr id="301" name="Rectangle 14"/>
          <p:cNvSpPr/>
          <p:nvPr/>
        </p:nvSpPr>
        <p:spPr>
          <a:xfrm>
            <a:off x="7358997" y="734050"/>
            <a:ext cx="4290631" cy="21841"/>
          </a:xfrm>
          <a:prstGeom prst="rect">
            <a:avLst/>
          </a:prstGeom>
          <a:solidFill>
            <a:srgbClr val="FFCD00"/>
          </a:solidFill>
          <a:ln w="57150">
            <a:solidFill>
              <a:srgbClr val="FFCD00"/>
            </a:solidFill>
            <a:miter/>
          </a:ln>
        </p:spPr>
        <p:txBody>
          <a:bodyPr lIns="45719" rIns="45719" anchor="ctr"/>
          <a:lstStyle/>
          <a:p>
            <a:pPr algn="ctr">
              <a:defRPr>
                <a:solidFill>
                  <a:srgbClr val="FFFFFF"/>
                </a:solidFill>
                <a:latin typeface="+mn-lt"/>
                <a:ea typeface="+mn-ea"/>
                <a:cs typeface="+mn-cs"/>
                <a:sym typeface="Roboto Light"/>
              </a:defRPr>
            </a:pPr>
            <a:endParaRPr/>
          </a:p>
        </p:txBody>
      </p:sp>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 name="Rectangle 14"/>
          <p:cNvSpPr/>
          <p:nvPr/>
        </p:nvSpPr>
        <p:spPr>
          <a:xfrm>
            <a:off x="4764463" y="2888119"/>
            <a:ext cx="6367393" cy="29078"/>
          </a:xfrm>
          <a:prstGeom prst="rect">
            <a:avLst/>
          </a:prstGeom>
          <a:solidFill>
            <a:srgbClr val="FFCD00"/>
          </a:solidFill>
          <a:ln w="57150">
            <a:solidFill>
              <a:srgbClr val="FFCD00"/>
            </a:solidFill>
            <a:miter/>
          </a:ln>
        </p:spPr>
        <p:txBody>
          <a:bodyPr lIns="45719" rIns="45719" anchor="ctr"/>
          <a:lstStyle/>
          <a:p>
            <a:pPr algn="ctr">
              <a:defRPr>
                <a:solidFill>
                  <a:srgbClr val="FFFFFF"/>
                </a:solidFill>
                <a:latin typeface="+mn-lt"/>
                <a:ea typeface="+mn-ea"/>
                <a:cs typeface="+mn-cs"/>
                <a:sym typeface="Roboto Light"/>
              </a:defRPr>
            </a:pPr>
            <a:endParaRPr/>
          </a:p>
        </p:txBody>
      </p:sp>
      <p:sp>
        <p:nvSpPr>
          <p:cNvPr id="306" name="Titre 1"/>
          <p:cNvSpPr txBox="1"/>
          <p:nvPr/>
        </p:nvSpPr>
        <p:spPr>
          <a:xfrm>
            <a:off x="4700343" y="272602"/>
            <a:ext cx="6618437" cy="246151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lvl1pPr defTabSz="448055">
              <a:defRPr sz="2548">
                <a:latin typeface="Volkhov Bold"/>
                <a:ea typeface="Volkhov Bold"/>
                <a:cs typeface="Volkhov Bold"/>
                <a:sym typeface="Volkhov Bold"/>
              </a:defRPr>
            </a:lvl1pPr>
          </a:lstStyle>
          <a:p>
            <a:pPr>
              <a:lnSpc>
                <a:spcPct val="120000"/>
              </a:lnSpc>
            </a:pPr>
            <a:r>
              <a:rPr dirty="0"/>
              <a:t>Le </a:t>
            </a:r>
            <a:r>
              <a:rPr dirty="0" err="1"/>
              <a:t>projet</a:t>
            </a:r>
            <a:r>
              <a:rPr dirty="0"/>
              <a:t> </a:t>
            </a:r>
            <a:r>
              <a:rPr dirty="0" err="1"/>
              <a:t>philosophique</a:t>
            </a:r>
            <a:r>
              <a:rPr dirty="0"/>
              <a:t> de </a:t>
            </a:r>
            <a:r>
              <a:rPr dirty="0" err="1"/>
              <a:t>dépassement</a:t>
            </a:r>
            <a:r>
              <a:rPr dirty="0"/>
              <a:t> des </a:t>
            </a:r>
            <a:r>
              <a:rPr dirty="0" err="1"/>
              <a:t>stigmates</a:t>
            </a:r>
            <a:r>
              <a:rPr dirty="0"/>
              <a:t>, Fabien </a:t>
            </a:r>
            <a:r>
              <a:rPr dirty="0" err="1"/>
              <a:t>Eboussi</a:t>
            </a:r>
            <a:r>
              <a:rPr dirty="0"/>
              <a:t> </a:t>
            </a:r>
            <a:r>
              <a:rPr dirty="0" err="1"/>
              <a:t>Boulaga</a:t>
            </a:r>
            <a:r>
              <a:rPr dirty="0"/>
              <a:t> </a:t>
            </a:r>
            <a:r>
              <a:rPr dirty="0" err="1"/>
              <a:t>l’appelle</a:t>
            </a:r>
            <a:r>
              <a:rPr dirty="0"/>
              <a:t> le « </a:t>
            </a:r>
            <a:r>
              <a:rPr dirty="0" err="1"/>
              <a:t>projet</a:t>
            </a:r>
            <a:r>
              <a:rPr dirty="0"/>
              <a:t> du </a:t>
            </a:r>
            <a:r>
              <a:rPr dirty="0" err="1"/>
              <a:t>Muntu</a:t>
            </a:r>
            <a:r>
              <a:rPr dirty="0"/>
              <a:t> », </a:t>
            </a:r>
            <a:r>
              <a:rPr dirty="0" err="1"/>
              <a:t>muntu</a:t>
            </a:r>
            <a:r>
              <a:rPr dirty="0"/>
              <a:t> </a:t>
            </a:r>
            <a:r>
              <a:rPr dirty="0" err="1"/>
              <a:t>étant</a:t>
            </a:r>
            <a:r>
              <a:rPr dirty="0"/>
              <a:t> la </a:t>
            </a:r>
            <a:r>
              <a:rPr dirty="0" err="1"/>
              <a:t>racine</a:t>
            </a:r>
            <a:r>
              <a:rPr dirty="0"/>
              <a:t> commune de </a:t>
            </a:r>
            <a:r>
              <a:rPr dirty="0" err="1"/>
              <a:t>plusieurs</a:t>
            </a:r>
            <a:r>
              <a:rPr dirty="0"/>
              <a:t> </a:t>
            </a:r>
            <a:r>
              <a:rPr dirty="0" err="1"/>
              <a:t>langues</a:t>
            </a:r>
            <a:r>
              <a:rPr dirty="0"/>
              <a:t> </a:t>
            </a:r>
            <a:r>
              <a:rPr dirty="0" err="1"/>
              <a:t>africaines</a:t>
            </a:r>
            <a:r>
              <a:rPr dirty="0"/>
              <a:t> pour dire « </a:t>
            </a:r>
            <a:r>
              <a:rPr dirty="0" err="1"/>
              <a:t>humain</a:t>
            </a:r>
            <a:r>
              <a:rPr dirty="0"/>
              <a:t> ». </a:t>
            </a:r>
          </a:p>
        </p:txBody>
      </p:sp>
      <p:sp>
        <p:nvSpPr>
          <p:cNvPr id="307" name="Espace réservé du texte 3"/>
          <p:cNvSpPr txBox="1"/>
          <p:nvPr/>
        </p:nvSpPr>
        <p:spPr>
          <a:xfrm>
            <a:off x="4725866" y="2989210"/>
            <a:ext cx="7157732" cy="35294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p>
            <a:pPr marL="257174" indent="-257174" defTabSz="740663">
              <a:lnSpc>
                <a:spcPts val="2900"/>
              </a:lnSpc>
              <a:spcBef>
                <a:spcPts val="800"/>
              </a:spcBef>
              <a:buClr>
                <a:srgbClr val="FFCD00"/>
              </a:buClr>
              <a:buSzPct val="175000"/>
              <a:buFont typeface="Arial"/>
              <a:buChar char="•"/>
              <a:defRPr sz="2025">
                <a:latin typeface="+mn-lt"/>
                <a:ea typeface="+mn-ea"/>
                <a:cs typeface="+mn-cs"/>
                <a:sym typeface="Roboto Light"/>
              </a:defRPr>
            </a:pPr>
            <a:r>
              <a:t>Proposer une réflexion qui participe à ce que les Africains recouvrent leur dignité.</a:t>
            </a:r>
          </a:p>
          <a:p>
            <a:pPr marL="257174" indent="-257174" defTabSz="740663">
              <a:lnSpc>
                <a:spcPts val="2900"/>
              </a:lnSpc>
              <a:spcBef>
                <a:spcPts val="800"/>
              </a:spcBef>
              <a:buClr>
                <a:srgbClr val="FFCD00"/>
              </a:buClr>
              <a:buSzPct val="175000"/>
              <a:buFont typeface="Arial"/>
              <a:buChar char="•"/>
              <a:defRPr sz="2025">
                <a:latin typeface="+mn-lt"/>
                <a:ea typeface="+mn-ea"/>
                <a:cs typeface="+mn-cs"/>
                <a:sym typeface="Roboto Light"/>
              </a:defRPr>
            </a:pPr>
            <a:r>
              <a:t>Le faire d’une manière qui exclut la violence, qu’elle soit induite par la racisation ou par d’autres dynamiques.</a:t>
            </a:r>
          </a:p>
          <a:p>
            <a:pPr marL="257174" indent="-257174" defTabSz="740663">
              <a:lnSpc>
                <a:spcPts val="2900"/>
              </a:lnSpc>
              <a:spcBef>
                <a:spcPts val="800"/>
              </a:spcBef>
              <a:buClr>
                <a:srgbClr val="FFCD00"/>
              </a:buClr>
              <a:buSzPct val="175000"/>
              <a:buFont typeface="Arial"/>
              <a:buChar char="•"/>
              <a:defRPr sz="2025">
                <a:latin typeface="+mn-lt"/>
                <a:ea typeface="+mn-ea"/>
                <a:cs typeface="+mn-cs"/>
                <a:sym typeface="Roboto Light"/>
              </a:defRPr>
            </a:pPr>
            <a:r>
              <a:t>Reconnaître la variabilité des contextes dans lesquels </a:t>
            </a:r>
            <a:br/>
            <a:r>
              <a:t>on philosophe : cela veut donc dire de choisir son propre contexte de vie africaine (et pas celui, abstrait, des traditions classiques) pour centre de la réflexion philosophique. </a:t>
            </a:r>
          </a:p>
        </p:txBody>
      </p:sp>
      <p:pic>
        <p:nvPicPr>
          <p:cNvPr id="308" name="Image 4" descr="Image 4"/>
          <p:cNvPicPr>
            <a:picLocks noChangeAspect="1"/>
          </p:cNvPicPr>
          <p:nvPr/>
        </p:nvPicPr>
        <p:blipFill>
          <a:blip r:embed="rId3"/>
          <a:srcRect l="15372" t="3412" r="15372" b="13685"/>
          <a:stretch>
            <a:fillRect/>
          </a:stretch>
        </p:blipFill>
        <p:spPr>
          <a:xfrm>
            <a:off x="-14460" y="-49599"/>
            <a:ext cx="4354732" cy="6957198"/>
          </a:xfrm>
          <a:prstGeom prst="rect">
            <a:avLst/>
          </a:prstGeom>
          <a:ln w="12700">
            <a:miter lim="400000"/>
          </a:ln>
        </p:spPr>
      </p:pic>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12" name="Titre 1"/>
          <p:cNvSpPr txBox="1">
            <a:spLocks noGrp="1"/>
          </p:cNvSpPr>
          <p:nvPr>
            <p:ph type="title" idx="4294967295"/>
          </p:nvPr>
        </p:nvSpPr>
        <p:spPr>
          <a:xfrm>
            <a:off x="1082905" y="1163278"/>
            <a:ext cx="9587999" cy="3465809"/>
          </a:xfrm>
          <a:prstGeom prst="rect">
            <a:avLst/>
          </a:prstGeom>
        </p:spPr>
        <p:txBody>
          <a:bodyPr anchor="b"/>
          <a:lstStyle/>
          <a:p>
            <a:pPr algn="ctr">
              <a:lnSpc>
                <a:spcPct val="110000"/>
              </a:lnSpc>
              <a:defRPr sz="6000" b="0" spc="-162">
                <a:solidFill>
                  <a:srgbClr val="FFFFFF"/>
                </a:solidFill>
                <a:latin typeface="Volkhov Regular"/>
                <a:ea typeface="Volkhov Regular"/>
                <a:cs typeface="Volkhov Regular"/>
                <a:sym typeface="Volkhov Regular"/>
              </a:defRPr>
            </a:pPr>
            <a:r>
              <a:t>Les deux pôles de </a:t>
            </a:r>
            <a:br/>
            <a:r>
              <a:t>la conception africana </a:t>
            </a:r>
            <a:br/>
            <a:r>
              <a:t>de l’être humain </a:t>
            </a:r>
          </a:p>
        </p:txBody>
      </p:sp>
      <p:sp>
        <p:nvSpPr>
          <p:cNvPr id="313" name="Rectangle 31"/>
          <p:cNvSpPr/>
          <p:nvPr/>
        </p:nvSpPr>
        <p:spPr>
          <a:xfrm>
            <a:off x="1991395" y="4767688"/>
            <a:ext cx="7771019" cy="5950"/>
          </a:xfrm>
          <a:prstGeom prst="rect">
            <a:avLst/>
          </a:prstGeom>
          <a:solidFill>
            <a:srgbClr val="FFCD00"/>
          </a:solidFill>
          <a:ln w="57150">
            <a:solidFill>
              <a:srgbClr val="FFCD00"/>
            </a:solidFill>
            <a:miter/>
          </a:ln>
        </p:spPr>
        <p:txBody>
          <a:bodyPr lIns="45719" rIns="45719" anchor="ctr"/>
          <a:lstStyle/>
          <a:p>
            <a:pPr algn="ctr">
              <a:defRPr>
                <a:solidFill>
                  <a:srgbClr val="FFFFFF"/>
                </a:solidFill>
                <a:latin typeface="+mn-lt"/>
                <a:ea typeface="+mn-ea"/>
                <a:cs typeface="+mn-cs"/>
                <a:sym typeface="Roboto Light"/>
              </a:defRPr>
            </a:pPr>
            <a:endParaRPr/>
          </a:p>
        </p:txBody>
      </p:sp>
    </p:spTree>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 name="Rectangle 14"/>
          <p:cNvSpPr/>
          <p:nvPr/>
        </p:nvSpPr>
        <p:spPr>
          <a:xfrm>
            <a:off x="5020711" y="2369973"/>
            <a:ext cx="6642975" cy="10639"/>
          </a:xfrm>
          <a:prstGeom prst="rect">
            <a:avLst/>
          </a:prstGeom>
          <a:solidFill>
            <a:srgbClr val="FFCD00"/>
          </a:solidFill>
          <a:ln w="57150">
            <a:solidFill>
              <a:srgbClr val="FFCD00"/>
            </a:solidFill>
            <a:miter/>
          </a:ln>
        </p:spPr>
        <p:txBody>
          <a:bodyPr lIns="45719" rIns="45719" anchor="ctr"/>
          <a:lstStyle/>
          <a:p>
            <a:pPr algn="ctr">
              <a:defRPr>
                <a:solidFill>
                  <a:srgbClr val="FFFFFF"/>
                </a:solidFill>
                <a:latin typeface="+mn-lt"/>
                <a:ea typeface="+mn-ea"/>
                <a:cs typeface="+mn-cs"/>
                <a:sym typeface="Roboto Light"/>
              </a:defRPr>
            </a:pPr>
            <a:endParaRPr/>
          </a:p>
        </p:txBody>
      </p:sp>
      <p:sp>
        <p:nvSpPr>
          <p:cNvPr id="318" name="Titre 1"/>
          <p:cNvSpPr txBox="1"/>
          <p:nvPr/>
        </p:nvSpPr>
        <p:spPr>
          <a:xfrm>
            <a:off x="4917501" y="124248"/>
            <a:ext cx="6897074" cy="223549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p>
            <a:pPr defTabSz="740663">
              <a:defRPr sz="4212">
                <a:latin typeface="Volkhov Bold"/>
                <a:ea typeface="Volkhov Bold"/>
                <a:cs typeface="Volkhov Bold"/>
                <a:sym typeface="Volkhov Bold"/>
              </a:defRPr>
            </a:pPr>
            <a:r>
              <a:rPr dirty="0" err="1"/>
              <a:t>L’afrocentrisme</a:t>
            </a:r>
            <a:r>
              <a:rPr lang="fr-CA" dirty="0"/>
              <a:t> </a:t>
            </a:r>
            <a:r>
              <a:rPr dirty="0"/>
              <a:t>: </a:t>
            </a:r>
            <a:br>
              <a:rPr dirty="0"/>
            </a:br>
            <a:r>
              <a:rPr dirty="0" err="1"/>
              <a:t>une</a:t>
            </a:r>
            <a:r>
              <a:rPr dirty="0"/>
              <a:t> conception forte </a:t>
            </a:r>
            <a:r>
              <a:rPr dirty="0" err="1"/>
              <a:t>d’une</a:t>
            </a:r>
            <a:r>
              <a:rPr dirty="0"/>
              <a:t> </a:t>
            </a:r>
            <a:r>
              <a:rPr dirty="0" err="1"/>
              <a:t>humanité</a:t>
            </a:r>
            <a:r>
              <a:rPr dirty="0"/>
              <a:t> </a:t>
            </a:r>
            <a:r>
              <a:rPr dirty="0" err="1"/>
              <a:t>africaine</a:t>
            </a:r>
            <a:endParaRPr dirty="0"/>
          </a:p>
        </p:txBody>
      </p:sp>
      <p:sp>
        <p:nvSpPr>
          <p:cNvPr id="319" name="Espace réservé du texte 3"/>
          <p:cNvSpPr txBox="1"/>
          <p:nvPr/>
        </p:nvSpPr>
        <p:spPr>
          <a:xfrm>
            <a:off x="4923972" y="2753269"/>
            <a:ext cx="6884132" cy="37752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p>
            <a:pPr marL="254000" indent="-254000" defTabSz="731520">
              <a:lnSpc>
                <a:spcPts val="2900"/>
              </a:lnSpc>
              <a:spcBef>
                <a:spcPts val="800"/>
              </a:spcBef>
              <a:buClr>
                <a:srgbClr val="FFCD00"/>
              </a:buClr>
              <a:buSzPct val="175000"/>
              <a:buFont typeface="Arial"/>
              <a:buChar char="•"/>
              <a:defRPr sz="2080">
                <a:latin typeface="+mn-lt"/>
                <a:ea typeface="+mn-ea"/>
                <a:cs typeface="+mn-cs"/>
                <a:sym typeface="Roboto Light"/>
              </a:defRPr>
            </a:pPr>
            <a:r>
              <a:t>Molefi Kete Asante (1942 à ….) </a:t>
            </a:r>
          </a:p>
          <a:p>
            <a:pPr marL="254000" indent="-254000" defTabSz="731520">
              <a:lnSpc>
                <a:spcPts val="2900"/>
              </a:lnSpc>
              <a:spcBef>
                <a:spcPts val="800"/>
              </a:spcBef>
              <a:buClr>
                <a:srgbClr val="FFCD00"/>
              </a:buClr>
              <a:buSzPct val="175000"/>
              <a:buFont typeface="Arial"/>
              <a:buChar char="•"/>
              <a:defRPr sz="2080">
                <a:latin typeface="+mn-lt"/>
                <a:ea typeface="+mn-ea"/>
                <a:cs typeface="+mn-cs"/>
                <a:sym typeface="Roboto Light"/>
              </a:defRPr>
            </a:pPr>
            <a:r>
              <a:t>Étude de la contribution des Africains </a:t>
            </a:r>
          </a:p>
          <a:p>
            <a:pPr marL="254000" indent="-254000" defTabSz="731520">
              <a:lnSpc>
                <a:spcPts val="2900"/>
              </a:lnSpc>
              <a:spcBef>
                <a:spcPts val="800"/>
              </a:spcBef>
              <a:buClr>
                <a:srgbClr val="FFCD00"/>
              </a:buClr>
              <a:buSzPct val="175000"/>
              <a:buFont typeface="Arial"/>
              <a:buChar char="•"/>
              <a:defRPr sz="2080">
                <a:latin typeface="+mn-lt"/>
                <a:ea typeface="+mn-ea"/>
                <a:cs typeface="+mn-cs"/>
                <a:sym typeface="Roboto Light"/>
              </a:defRPr>
            </a:pPr>
            <a:r>
              <a:t>Critique de l’eurocentrisme des connaissances </a:t>
            </a:r>
          </a:p>
          <a:p>
            <a:pPr marL="254000" indent="-254000" defTabSz="731520">
              <a:lnSpc>
                <a:spcPts val="2900"/>
              </a:lnSpc>
              <a:spcBef>
                <a:spcPts val="800"/>
              </a:spcBef>
              <a:buClr>
                <a:srgbClr val="FFCD00"/>
              </a:buClr>
              <a:buSzPct val="175000"/>
              <a:buFont typeface="Arial"/>
              <a:buChar char="•"/>
              <a:defRPr sz="2080">
                <a:latin typeface="+mn-lt"/>
                <a:ea typeface="+mn-ea"/>
                <a:cs typeface="+mn-cs"/>
                <a:sym typeface="Roboto Light"/>
              </a:defRPr>
            </a:pPr>
            <a:r>
              <a:t>Ama Mazama propose une mise en évidence </a:t>
            </a:r>
            <a:br/>
            <a:r>
              <a:t>de caractéristiques propres à la culture africaine : </a:t>
            </a:r>
          </a:p>
          <a:p>
            <a:pPr defTabSz="731520">
              <a:lnSpc>
                <a:spcPts val="2900"/>
              </a:lnSpc>
              <a:buClr>
                <a:srgbClr val="FFCD00"/>
              </a:buClr>
              <a:buFont typeface="Arial"/>
              <a:defRPr sz="2080">
                <a:latin typeface="+mn-lt"/>
                <a:ea typeface="+mn-ea"/>
                <a:cs typeface="+mn-cs"/>
                <a:sym typeface="Roboto Light"/>
              </a:defRPr>
            </a:pPr>
            <a:r>
              <a:t> a. Préséance à la communauté sur l’individu</a:t>
            </a:r>
          </a:p>
          <a:p>
            <a:pPr defTabSz="731520">
              <a:lnSpc>
                <a:spcPts val="2900"/>
              </a:lnSpc>
              <a:buClr>
                <a:srgbClr val="FFCD00"/>
              </a:buClr>
              <a:buFont typeface="Arial"/>
              <a:defRPr sz="2080">
                <a:latin typeface="+mn-lt"/>
                <a:ea typeface="+mn-ea"/>
                <a:cs typeface="+mn-cs"/>
                <a:sym typeface="Roboto Light"/>
              </a:defRPr>
            </a:pPr>
            <a:r>
              <a:t> b. Harmonie entre sa vie et la nature</a:t>
            </a:r>
          </a:p>
          <a:p>
            <a:pPr defTabSz="731520">
              <a:lnSpc>
                <a:spcPts val="2900"/>
              </a:lnSpc>
              <a:buClr>
                <a:srgbClr val="FFCD00"/>
              </a:buClr>
              <a:buFont typeface="Arial"/>
              <a:defRPr sz="2080">
                <a:latin typeface="+mn-lt"/>
                <a:ea typeface="+mn-ea"/>
                <a:cs typeface="+mn-cs"/>
                <a:sym typeface="Roboto Light"/>
              </a:defRPr>
            </a:pPr>
            <a:r>
              <a:t> c. Respect des traditions et des spiritualités africaines comme mode de vie africain. </a:t>
            </a:r>
          </a:p>
        </p:txBody>
      </p:sp>
      <p:pic>
        <p:nvPicPr>
          <p:cNvPr id="320" name="Image 7" descr="Image 7"/>
          <p:cNvPicPr>
            <a:picLocks noChangeAspect="1"/>
          </p:cNvPicPr>
          <p:nvPr/>
        </p:nvPicPr>
        <p:blipFill>
          <a:blip r:embed="rId3"/>
          <a:srcRect l="18111" t="6170" r="30860"/>
          <a:stretch>
            <a:fillRect/>
          </a:stretch>
        </p:blipFill>
        <p:spPr>
          <a:xfrm>
            <a:off x="-62013" y="3984"/>
            <a:ext cx="4571092" cy="6850138"/>
          </a:xfrm>
          <a:prstGeom prst="rect">
            <a:avLst/>
          </a:prstGeom>
          <a:ln w="12700">
            <a:miter lim="400000"/>
          </a:ln>
        </p:spPr>
      </p:pic>
    </p:spTree>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 name="Rectangle 9"/>
          <p:cNvSpPr/>
          <p:nvPr/>
        </p:nvSpPr>
        <p:spPr>
          <a:xfrm>
            <a:off x="0" y="0"/>
            <a:ext cx="12192000" cy="6858000"/>
          </a:xfrm>
          <a:prstGeom prst="rect">
            <a:avLst/>
          </a:prstGeom>
          <a:solidFill>
            <a:srgbClr val="FFFFFF"/>
          </a:solidFill>
          <a:ln w="12700">
            <a:miter lim="400000"/>
          </a:ln>
        </p:spPr>
        <p:txBody>
          <a:bodyPr lIns="45719" rIns="45719" anchor="ctr"/>
          <a:lstStyle/>
          <a:p>
            <a:pPr algn="ctr">
              <a:defRPr>
                <a:solidFill>
                  <a:srgbClr val="FFFFFF"/>
                </a:solidFill>
              </a:defRPr>
            </a:pPr>
            <a:endParaRPr/>
          </a:p>
        </p:txBody>
      </p:sp>
      <p:sp>
        <p:nvSpPr>
          <p:cNvPr id="325" name="Rectangle 11"/>
          <p:cNvSpPr/>
          <p:nvPr/>
        </p:nvSpPr>
        <p:spPr>
          <a:xfrm>
            <a:off x="234695" y="237744"/>
            <a:ext cx="11722610" cy="6382512"/>
          </a:xfrm>
          <a:prstGeom prst="rect">
            <a:avLst/>
          </a:prstGeom>
          <a:solidFill>
            <a:srgbClr val="BFBFBF">
              <a:alpha val="60000"/>
            </a:srgbClr>
          </a:solidFill>
          <a:ln w="12700">
            <a:miter lim="400000"/>
          </a:ln>
        </p:spPr>
        <p:txBody>
          <a:bodyPr lIns="45719" rIns="45719"/>
          <a:lstStyle/>
          <a:p>
            <a:endParaRPr/>
          </a:p>
        </p:txBody>
      </p:sp>
      <p:sp>
        <p:nvSpPr>
          <p:cNvPr id="326" name="Rectangle 13"/>
          <p:cNvSpPr/>
          <p:nvPr/>
        </p:nvSpPr>
        <p:spPr>
          <a:xfrm>
            <a:off x="371855" y="374903"/>
            <a:ext cx="11448290" cy="6108194"/>
          </a:xfrm>
          <a:prstGeom prst="rect">
            <a:avLst/>
          </a:prstGeom>
          <a:ln w="6350" cap="sq">
            <a:solidFill>
              <a:srgbClr val="262626"/>
            </a:solidFill>
            <a:miter/>
          </a:ln>
        </p:spPr>
        <p:txBody>
          <a:bodyPr lIns="45719" rIns="45719"/>
          <a:lstStyle/>
          <a:p>
            <a:endParaRPr/>
          </a:p>
        </p:txBody>
      </p:sp>
      <p:sp>
        <p:nvSpPr>
          <p:cNvPr id="327" name="Rectangle 15"/>
          <p:cNvSpPr/>
          <p:nvPr/>
        </p:nvSpPr>
        <p:spPr>
          <a:xfrm>
            <a:off x="-1867" y="0"/>
            <a:ext cx="12193868" cy="6858000"/>
          </a:xfrm>
          <a:prstGeom prst="rect">
            <a:avLst/>
          </a:prstGeom>
          <a:solidFill>
            <a:srgbClr val="FFFFFF"/>
          </a:solidFill>
          <a:ln w="12700">
            <a:miter lim="400000"/>
          </a:ln>
        </p:spPr>
        <p:txBody>
          <a:bodyPr lIns="45719" rIns="45719" anchor="ctr"/>
          <a:lstStyle/>
          <a:p>
            <a:pPr algn="ctr">
              <a:defRPr>
                <a:solidFill>
                  <a:srgbClr val="FFFFFF"/>
                </a:solidFill>
              </a:defRPr>
            </a:pPr>
            <a:endParaRPr/>
          </a:p>
        </p:txBody>
      </p:sp>
      <p:sp>
        <p:nvSpPr>
          <p:cNvPr id="328" name="Rectangle 17"/>
          <p:cNvSpPr/>
          <p:nvPr/>
        </p:nvSpPr>
        <p:spPr>
          <a:xfrm>
            <a:off x="267614" y="253547"/>
            <a:ext cx="5612195" cy="6361600"/>
          </a:xfrm>
          <a:prstGeom prst="rect">
            <a:avLst/>
          </a:prstGeom>
          <a:solidFill>
            <a:srgbClr val="FFFFFF">
              <a:alpha val="94000"/>
            </a:srgbClr>
          </a:solidFill>
          <a:ln w="12700">
            <a:miter lim="400000"/>
          </a:ln>
        </p:spPr>
        <p:txBody>
          <a:bodyPr lIns="45719" rIns="45719" anchor="ctr"/>
          <a:lstStyle/>
          <a:p>
            <a:pPr algn="ctr">
              <a:defRPr>
                <a:solidFill>
                  <a:srgbClr val="FFFFFF"/>
                </a:solidFill>
              </a:defRPr>
            </a:pPr>
            <a:endParaRPr/>
          </a:p>
        </p:txBody>
      </p:sp>
      <p:sp>
        <p:nvSpPr>
          <p:cNvPr id="329" name="Rectangle 14"/>
          <p:cNvSpPr/>
          <p:nvPr/>
        </p:nvSpPr>
        <p:spPr>
          <a:xfrm>
            <a:off x="389186" y="2309637"/>
            <a:ext cx="5234439" cy="4456"/>
          </a:xfrm>
          <a:prstGeom prst="rect">
            <a:avLst/>
          </a:prstGeom>
          <a:solidFill>
            <a:srgbClr val="FFCD00"/>
          </a:solidFill>
          <a:ln w="57150">
            <a:solidFill>
              <a:srgbClr val="FFCD00"/>
            </a:solidFill>
            <a:miter/>
          </a:ln>
        </p:spPr>
        <p:txBody>
          <a:bodyPr lIns="45719" rIns="45719" anchor="ctr"/>
          <a:lstStyle/>
          <a:p>
            <a:pPr algn="ctr">
              <a:defRPr>
                <a:solidFill>
                  <a:srgbClr val="FFFFFF"/>
                </a:solidFill>
                <a:latin typeface="+mn-lt"/>
                <a:ea typeface="+mn-ea"/>
                <a:cs typeface="+mn-cs"/>
                <a:sym typeface="Roboto Light"/>
              </a:defRPr>
            </a:pPr>
            <a:endParaRPr/>
          </a:p>
        </p:txBody>
      </p:sp>
      <p:sp>
        <p:nvSpPr>
          <p:cNvPr id="330" name="Titre 1"/>
          <p:cNvSpPr txBox="1"/>
          <p:nvPr/>
        </p:nvSpPr>
        <p:spPr>
          <a:xfrm>
            <a:off x="303109" y="351785"/>
            <a:ext cx="6479035" cy="185845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p>
            <a:pPr defTabSz="585215">
              <a:lnSpc>
                <a:spcPct val="110000"/>
              </a:lnSpc>
              <a:defRPr sz="3328">
                <a:latin typeface="Volkhov Bold"/>
                <a:ea typeface="Volkhov Bold"/>
                <a:cs typeface="Volkhov Bold"/>
                <a:sym typeface="Volkhov Bold"/>
              </a:defRPr>
            </a:pPr>
            <a:r>
              <a:t>L’ethnophilosophie  </a:t>
            </a:r>
            <a:br/>
            <a:r>
              <a:t>Une conception forte </a:t>
            </a:r>
            <a:br/>
            <a:r>
              <a:t>d’une humanité africaine</a:t>
            </a:r>
          </a:p>
        </p:txBody>
      </p:sp>
      <p:sp>
        <p:nvSpPr>
          <p:cNvPr id="331" name="Espace réservé du contenu 2"/>
          <p:cNvSpPr txBox="1"/>
          <p:nvPr/>
        </p:nvSpPr>
        <p:spPr>
          <a:xfrm>
            <a:off x="330020" y="2624479"/>
            <a:ext cx="5183171" cy="40411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lnSpcReduction="10000"/>
          </a:bodyPr>
          <a:lstStyle/>
          <a:p>
            <a:pPr defTabSz="685800">
              <a:lnSpc>
                <a:spcPct val="130000"/>
              </a:lnSpc>
              <a:spcBef>
                <a:spcPts val="700"/>
              </a:spcBef>
              <a:buClr>
                <a:srgbClr val="FFCD00"/>
              </a:buClr>
              <a:buFont typeface="Arial"/>
              <a:defRPr sz="2625">
                <a:latin typeface="+mn-lt"/>
                <a:ea typeface="+mn-ea"/>
                <a:cs typeface="+mn-cs"/>
                <a:sym typeface="Roboto Light"/>
              </a:defRPr>
            </a:pPr>
            <a:r>
              <a:t>Ethnophilosophie : démarche </a:t>
            </a:r>
            <a:br/>
            <a:r>
              <a:t>qui consiste à étudier une culture afin d’en tirer des principes philosophiques et une vision</a:t>
            </a:r>
            <a:br/>
            <a:r>
              <a:t>du monde logique et cohérente. </a:t>
            </a:r>
          </a:p>
          <a:p>
            <a:pPr defTabSz="685800">
              <a:lnSpc>
                <a:spcPct val="130000"/>
              </a:lnSpc>
              <a:spcBef>
                <a:spcPts val="700"/>
              </a:spcBef>
              <a:buClr>
                <a:srgbClr val="FFCD00"/>
              </a:buClr>
              <a:buFont typeface="Arial"/>
              <a:defRPr sz="2625">
                <a:latin typeface="+mn-lt"/>
                <a:ea typeface="+mn-ea"/>
                <a:cs typeface="+mn-cs"/>
                <a:sym typeface="Roboto Light"/>
              </a:defRPr>
            </a:pPr>
            <a:r>
              <a:t>Un cas célèbre est le livre </a:t>
            </a:r>
            <a:br/>
            <a:r>
              <a:rPr i="1">
                <a:latin typeface="+mj-lt"/>
                <a:ea typeface="+mj-ea"/>
                <a:cs typeface="+mj-cs"/>
                <a:sym typeface="Roboto"/>
              </a:rPr>
              <a:t>La philosophie bantoue</a:t>
            </a:r>
            <a:r>
              <a:t> </a:t>
            </a:r>
            <a:br/>
            <a:r>
              <a:t>de Placide Tempels. </a:t>
            </a:r>
          </a:p>
        </p:txBody>
      </p:sp>
      <p:pic>
        <p:nvPicPr>
          <p:cNvPr id="332" name="Image 4" descr="Image 4"/>
          <p:cNvPicPr>
            <a:picLocks noChangeAspect="1"/>
          </p:cNvPicPr>
          <p:nvPr/>
        </p:nvPicPr>
        <p:blipFill>
          <a:blip r:embed="rId3"/>
          <a:srcRect l="43964" t="28504" r="9092" b="33782"/>
          <a:stretch>
            <a:fillRect/>
          </a:stretch>
        </p:blipFill>
        <p:spPr>
          <a:xfrm>
            <a:off x="5896300" y="-1"/>
            <a:ext cx="6295700" cy="6858000"/>
          </a:xfrm>
          <a:prstGeom prst="rect">
            <a:avLst/>
          </a:prstGeom>
          <a:ln w="12700">
            <a:miter lim="400000"/>
          </a:ln>
        </p:spPr>
      </p:pic>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 name="Le terme &quot;africana&quot; désigne l'ensemble des philosophies produites par les personnes africaines ou afro-descendantes.   Ce qu’elles ont en commun ? Une expérience historique"/>
          <p:cNvSpPr txBox="1">
            <a:spLocks noGrp="1"/>
          </p:cNvSpPr>
          <p:nvPr>
            <p:ph type="title" idx="4294967295"/>
          </p:nvPr>
        </p:nvSpPr>
        <p:spPr>
          <a:xfrm>
            <a:off x="569987" y="1272800"/>
            <a:ext cx="6544621" cy="4312403"/>
          </a:xfrm>
          <a:prstGeom prst="rect">
            <a:avLst/>
          </a:prstGeom>
        </p:spPr>
        <p:txBody>
          <a:bodyPr/>
          <a:lstStyle/>
          <a:p>
            <a:pPr algn="r" defTabSz="658368">
              <a:lnSpc>
                <a:spcPct val="110000"/>
              </a:lnSpc>
              <a:defRPr sz="3312" b="0" spc="-89">
                <a:solidFill>
                  <a:srgbClr val="FFFFFF"/>
                </a:solidFill>
                <a:latin typeface="Volkhov Regular"/>
                <a:ea typeface="Volkhov Regular"/>
                <a:cs typeface="Volkhov Regular"/>
                <a:sym typeface="Volkhov Regular"/>
              </a:defRPr>
            </a:pPr>
            <a:r>
              <a:t>Le terme "africana" désigne l'ensemble des philosophies produites par les personnes africaines ou afro-descendantes. </a:t>
            </a:r>
            <a:br/>
            <a:br/>
            <a:r>
              <a:t>Ce qu’elles ont en commun ?</a:t>
            </a:r>
            <a:br/>
            <a:r>
              <a:t>Une expérience historique</a:t>
            </a:r>
          </a:p>
        </p:txBody>
      </p:sp>
      <p:sp>
        <p:nvSpPr>
          <p:cNvPr id="169" name="Le terme &quot;africana&quot;  nous vient du philosophe Lucius Outlaw"/>
          <p:cNvSpPr txBox="1">
            <a:spLocks noGrp="1"/>
          </p:cNvSpPr>
          <p:nvPr>
            <p:ph type="body" sz="half" idx="4294967295"/>
          </p:nvPr>
        </p:nvSpPr>
        <p:spPr>
          <a:xfrm>
            <a:off x="7779908" y="876893"/>
            <a:ext cx="3710526" cy="5104216"/>
          </a:xfrm>
          <a:prstGeom prst="rect">
            <a:avLst/>
          </a:prstGeom>
        </p:spPr>
        <p:txBody>
          <a:bodyPr anchor="ctr"/>
          <a:lstStyle/>
          <a:p>
            <a:pPr marL="0" indent="0">
              <a:lnSpc>
                <a:spcPct val="130000"/>
              </a:lnSpc>
              <a:spcBef>
                <a:spcPts val="0"/>
              </a:spcBef>
              <a:buClrTx/>
              <a:buSzTx/>
              <a:buFontTx/>
              <a:buNone/>
              <a:defRPr sz="2600">
                <a:solidFill>
                  <a:srgbClr val="FFFFFF"/>
                </a:solidFill>
                <a:latin typeface="+mn-lt"/>
                <a:ea typeface="+mn-ea"/>
                <a:cs typeface="+mn-cs"/>
                <a:sym typeface="Roboto Light"/>
              </a:defRPr>
            </a:pPr>
            <a:r>
              <a:t>Le terme "africana" </a:t>
            </a:r>
            <a:br/>
            <a:r>
              <a:t>nous vient du philosophe Lucius Outlaw</a:t>
            </a:r>
          </a:p>
        </p:txBody>
      </p:sp>
      <p:sp>
        <p:nvSpPr>
          <p:cNvPr id="170" name="Straight Connector 17"/>
          <p:cNvSpPr/>
          <p:nvPr/>
        </p:nvSpPr>
        <p:spPr>
          <a:xfrm>
            <a:off x="7447257" y="1476983"/>
            <a:ext cx="1" cy="3904034"/>
          </a:xfrm>
          <a:prstGeom prst="line">
            <a:avLst/>
          </a:prstGeom>
          <a:solidFill>
            <a:srgbClr val="FFCD00"/>
          </a:solidFill>
          <a:ln w="57150">
            <a:solidFill>
              <a:srgbClr val="FFCD00"/>
            </a:solidFill>
            <a:miter/>
          </a:ln>
        </p:spPr>
        <p:txBody>
          <a:bodyPr lIns="45719" rIns="45719" anchor="ctr"/>
          <a:lstStyle/>
          <a:p>
            <a:pPr algn="ctr">
              <a:defRPr>
                <a:solidFill>
                  <a:srgbClr val="FFFFFF"/>
                </a:solidFill>
                <a:latin typeface="+mn-lt"/>
                <a:ea typeface="+mn-ea"/>
                <a:cs typeface="+mn-cs"/>
                <a:sym typeface="Roboto Light"/>
              </a:defRPr>
            </a:pPr>
            <a:endParaRPr/>
          </a:p>
        </p:txBody>
      </p:sp>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 name="Espace réservé du contenu 2"/>
          <p:cNvSpPr txBox="1">
            <a:spLocks noGrp="1"/>
          </p:cNvSpPr>
          <p:nvPr>
            <p:ph type="body" idx="4294967295"/>
          </p:nvPr>
        </p:nvSpPr>
        <p:spPr>
          <a:xfrm>
            <a:off x="5210676" y="595006"/>
            <a:ext cx="7163728" cy="5667988"/>
          </a:xfrm>
          <a:prstGeom prst="rect">
            <a:avLst/>
          </a:prstGeom>
        </p:spPr>
        <p:txBody>
          <a:bodyPr anchor="ctr"/>
          <a:lstStyle/>
          <a:p>
            <a:pPr marL="406400" indent="-406400">
              <a:lnSpc>
                <a:spcPct val="130000"/>
              </a:lnSpc>
              <a:spcBef>
                <a:spcPts val="2400"/>
              </a:spcBef>
              <a:buClr>
                <a:srgbClr val="FFCD00"/>
              </a:buClr>
              <a:buSzPct val="150000"/>
              <a:buFont typeface="Arial"/>
              <a:buChar char="•"/>
              <a:defRPr sz="3200">
                <a:solidFill>
                  <a:srgbClr val="FFFFFF"/>
                </a:solidFill>
                <a:latin typeface="+mn-lt"/>
                <a:ea typeface="+mn-ea"/>
                <a:cs typeface="+mn-cs"/>
                <a:sym typeface="Roboto Light"/>
              </a:defRPr>
            </a:pPr>
            <a:r>
              <a:rPr dirty="0" err="1"/>
              <a:t>Voir</a:t>
            </a:r>
            <a:r>
              <a:rPr dirty="0"/>
              <a:t> </a:t>
            </a:r>
            <a:r>
              <a:rPr dirty="0" err="1"/>
              <a:t>l’humanité</a:t>
            </a:r>
            <a:r>
              <a:rPr dirty="0"/>
              <a:t> </a:t>
            </a:r>
            <a:r>
              <a:rPr dirty="0" err="1"/>
              <a:t>africaine</a:t>
            </a:r>
            <a:r>
              <a:rPr dirty="0"/>
              <a:t> </a:t>
            </a:r>
            <a:r>
              <a:rPr dirty="0" err="1"/>
              <a:t>enfermée</a:t>
            </a:r>
            <a:r>
              <a:rPr dirty="0"/>
              <a:t> dans un </a:t>
            </a:r>
            <a:r>
              <a:rPr dirty="0" err="1"/>
              <a:t>particularisme</a:t>
            </a:r>
            <a:r>
              <a:rPr dirty="0"/>
              <a:t> </a:t>
            </a:r>
            <a:r>
              <a:rPr dirty="0" err="1"/>
              <a:t>étroit</a:t>
            </a:r>
            <a:r>
              <a:rPr dirty="0"/>
              <a:t> </a:t>
            </a:r>
          </a:p>
          <a:p>
            <a:pPr marL="406400" indent="-406400">
              <a:lnSpc>
                <a:spcPct val="130000"/>
              </a:lnSpc>
              <a:spcBef>
                <a:spcPts val="2400"/>
              </a:spcBef>
              <a:buClr>
                <a:srgbClr val="FFCD00"/>
              </a:buClr>
              <a:buSzPct val="150000"/>
              <a:buFont typeface="Arial"/>
              <a:buChar char="•"/>
              <a:defRPr sz="3200">
                <a:solidFill>
                  <a:srgbClr val="FFFFFF"/>
                </a:solidFill>
                <a:latin typeface="+mn-lt"/>
                <a:ea typeface="+mn-ea"/>
                <a:cs typeface="+mn-cs"/>
                <a:sym typeface="Roboto Light"/>
              </a:defRPr>
            </a:pPr>
            <a:r>
              <a:rPr dirty="0" err="1"/>
              <a:t>Refermer</a:t>
            </a:r>
            <a:r>
              <a:rPr dirty="0"/>
              <a:t> </a:t>
            </a:r>
            <a:r>
              <a:rPr dirty="0" err="1"/>
              <a:t>hâtivement</a:t>
            </a:r>
            <a:r>
              <a:rPr dirty="0"/>
              <a:t> </a:t>
            </a:r>
            <a:r>
              <a:rPr dirty="0" err="1"/>
              <a:t>l’idée</a:t>
            </a:r>
            <a:r>
              <a:rPr dirty="0"/>
              <a:t> </a:t>
            </a:r>
            <a:r>
              <a:rPr dirty="0" err="1"/>
              <a:t>d’humanité</a:t>
            </a:r>
            <a:r>
              <a:rPr dirty="0"/>
              <a:t> sur </a:t>
            </a:r>
            <a:r>
              <a:rPr dirty="0" err="1"/>
              <a:t>une</a:t>
            </a:r>
            <a:r>
              <a:rPr dirty="0"/>
              <a:t> description </a:t>
            </a:r>
            <a:r>
              <a:rPr dirty="0" err="1"/>
              <a:t>définitive</a:t>
            </a:r>
            <a:endParaRPr dirty="0"/>
          </a:p>
        </p:txBody>
      </p:sp>
      <p:sp>
        <p:nvSpPr>
          <p:cNvPr id="337" name="Titre 1"/>
          <p:cNvSpPr txBox="1">
            <a:spLocks noGrp="1"/>
          </p:cNvSpPr>
          <p:nvPr>
            <p:ph type="title" idx="4294967295"/>
          </p:nvPr>
        </p:nvSpPr>
        <p:spPr>
          <a:xfrm>
            <a:off x="271672" y="1629485"/>
            <a:ext cx="4220035" cy="2783775"/>
          </a:xfrm>
          <a:prstGeom prst="rect">
            <a:avLst/>
          </a:prstGeom>
        </p:spPr>
        <p:txBody>
          <a:bodyPr anchor="t">
            <a:normAutofit/>
          </a:bodyPr>
          <a:lstStyle>
            <a:lvl1pPr algn="r" defTabSz="859536">
              <a:lnSpc>
                <a:spcPct val="110000"/>
              </a:lnSpc>
              <a:buClr>
                <a:srgbClr val="FFCD00"/>
              </a:buClr>
              <a:buFont typeface="Arial"/>
              <a:defRPr sz="4324" b="0" spc="-116">
                <a:solidFill>
                  <a:srgbClr val="FFFFFF"/>
                </a:solidFill>
                <a:latin typeface="Volkhov Regular"/>
                <a:ea typeface="Volkhov Regular"/>
                <a:cs typeface="Volkhov Regular"/>
                <a:sym typeface="Volkhov Regular"/>
              </a:defRPr>
            </a:lvl1pPr>
          </a:lstStyle>
          <a:p>
            <a:r>
              <a:rPr spc="0" dirty="0"/>
              <a:t>Deux </a:t>
            </a:r>
            <a:r>
              <a:rPr spc="0" dirty="0" err="1"/>
              <a:t>craintes</a:t>
            </a:r>
            <a:r>
              <a:rPr spc="0" dirty="0"/>
              <a:t> face </a:t>
            </a:r>
            <a:r>
              <a:rPr spc="0" dirty="0" err="1"/>
              <a:t>à</a:t>
            </a:r>
            <a:r>
              <a:rPr spc="0" dirty="0"/>
              <a:t> la conception forte</a:t>
            </a:r>
          </a:p>
        </p:txBody>
      </p:sp>
      <p:sp>
        <p:nvSpPr>
          <p:cNvPr id="338" name="Straight Connector 17"/>
          <p:cNvSpPr/>
          <p:nvPr/>
        </p:nvSpPr>
        <p:spPr>
          <a:xfrm flipH="1">
            <a:off x="4851191" y="797731"/>
            <a:ext cx="1" cy="5378649"/>
          </a:xfrm>
          <a:prstGeom prst="line">
            <a:avLst/>
          </a:prstGeom>
          <a:solidFill>
            <a:srgbClr val="FFCD00"/>
          </a:solidFill>
          <a:ln w="57150">
            <a:solidFill>
              <a:srgbClr val="FFCD00"/>
            </a:solidFill>
            <a:miter/>
          </a:ln>
        </p:spPr>
        <p:txBody>
          <a:bodyPr lIns="45719" rIns="45719" anchor="ctr"/>
          <a:lstStyle/>
          <a:p>
            <a:pPr algn="ctr">
              <a:defRPr>
                <a:solidFill>
                  <a:srgbClr val="FFFFFF"/>
                </a:solidFill>
                <a:latin typeface="+mn-lt"/>
                <a:ea typeface="+mn-ea"/>
                <a:cs typeface="+mn-cs"/>
                <a:sym typeface="Roboto Light"/>
              </a:defRPr>
            </a:pPr>
            <a:endParaRPr/>
          </a:p>
        </p:txBody>
      </p:sp>
    </p:spTree>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 name="Rectangle 16"/>
          <p:cNvSpPr/>
          <p:nvPr/>
        </p:nvSpPr>
        <p:spPr>
          <a:xfrm>
            <a:off x="-934" y="0"/>
            <a:ext cx="12193868" cy="6858000"/>
          </a:xfrm>
          <a:prstGeom prst="rect">
            <a:avLst/>
          </a:prstGeom>
          <a:solidFill>
            <a:srgbClr val="000000"/>
          </a:solidFill>
          <a:ln w="12700">
            <a:miter lim="400000"/>
          </a:ln>
        </p:spPr>
        <p:txBody>
          <a:bodyPr lIns="45719" rIns="45719" anchor="ctr"/>
          <a:lstStyle/>
          <a:p>
            <a:pPr algn="ctr">
              <a:defRPr>
                <a:solidFill>
                  <a:srgbClr val="FFFFFF"/>
                </a:solidFill>
              </a:defRPr>
            </a:pPr>
            <a:endParaRPr/>
          </a:p>
        </p:txBody>
      </p:sp>
      <p:sp>
        <p:nvSpPr>
          <p:cNvPr id="343" name="Espace réservé du contenu 2"/>
          <p:cNvSpPr txBox="1">
            <a:spLocks noGrp="1"/>
          </p:cNvSpPr>
          <p:nvPr>
            <p:ph type="body" idx="1"/>
          </p:nvPr>
        </p:nvSpPr>
        <p:spPr>
          <a:xfrm>
            <a:off x="897385" y="2662589"/>
            <a:ext cx="10965674" cy="3072883"/>
          </a:xfrm>
          <a:prstGeom prst="rect">
            <a:avLst/>
          </a:prstGeom>
        </p:spPr>
        <p:txBody>
          <a:bodyPr anchor="ctr"/>
          <a:lstStyle/>
          <a:p>
            <a:pPr marL="0" indent="0">
              <a:lnSpc>
                <a:spcPct val="140000"/>
              </a:lnSpc>
              <a:spcBef>
                <a:spcPts val="0"/>
              </a:spcBef>
              <a:buClrTx/>
              <a:buSzTx/>
              <a:buFontTx/>
              <a:buNone/>
              <a:defRPr sz="2300">
                <a:solidFill>
                  <a:srgbClr val="FFFFFF"/>
                </a:solidFill>
                <a:latin typeface="+mn-lt"/>
                <a:ea typeface="+mn-ea"/>
                <a:cs typeface="+mn-cs"/>
                <a:sym typeface="Roboto Light"/>
              </a:defRPr>
            </a:pPr>
            <a:r>
              <a:t>Penser le monde à partir de son propre lieu : l’Afrique.  </a:t>
            </a:r>
          </a:p>
          <a:p>
            <a:pPr marL="0" indent="0">
              <a:lnSpc>
                <a:spcPct val="140000"/>
              </a:lnSpc>
              <a:spcBef>
                <a:spcPts val="0"/>
              </a:spcBef>
              <a:buClrTx/>
              <a:buSzTx/>
              <a:buFontTx/>
              <a:buNone/>
              <a:defRPr sz="2300">
                <a:solidFill>
                  <a:srgbClr val="FFFFFF"/>
                </a:solidFill>
                <a:latin typeface="+mn-lt"/>
                <a:ea typeface="+mn-ea"/>
                <a:cs typeface="+mn-cs"/>
                <a:sym typeface="Roboto Light"/>
              </a:defRPr>
            </a:pPr>
            <a:r>
              <a:t>Il s’agit de dépasser l’opposition entre un "Nous" européen et un "Nous" africain. </a:t>
            </a:r>
          </a:p>
          <a:p>
            <a:pPr marL="0" indent="0">
              <a:lnSpc>
                <a:spcPct val="140000"/>
              </a:lnSpc>
              <a:spcBef>
                <a:spcPts val="0"/>
              </a:spcBef>
              <a:buClrTx/>
              <a:buSzTx/>
              <a:buFontTx/>
              <a:buNone/>
              <a:defRPr sz="2300">
                <a:solidFill>
                  <a:srgbClr val="FFFFFF"/>
                </a:solidFill>
                <a:latin typeface="+mn-lt"/>
                <a:ea typeface="+mn-ea"/>
                <a:cs typeface="+mn-cs"/>
                <a:sym typeface="Roboto Light"/>
              </a:defRPr>
            </a:pPr>
            <a:r>
              <a:t>Les Africains et les afrodescendants surent développer leurs propres systèmes</a:t>
            </a:r>
            <a:br/>
            <a:r>
              <a:t>de croyances par un processus de créolisation, de syncrétisme, de métissage </a:t>
            </a:r>
            <a:br/>
            <a:r>
              <a:t>avec des codes, des coutumes, des langues autochtones, occidentales et africaines. </a:t>
            </a:r>
          </a:p>
        </p:txBody>
      </p:sp>
      <p:sp>
        <p:nvSpPr>
          <p:cNvPr id="344" name="Conceptions ouvertes"/>
          <p:cNvSpPr txBox="1"/>
          <p:nvPr/>
        </p:nvSpPr>
        <p:spPr>
          <a:xfrm>
            <a:off x="878278" y="1122528"/>
            <a:ext cx="11454639" cy="166347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lvl1pPr>
              <a:lnSpc>
                <a:spcPct val="120000"/>
              </a:lnSpc>
              <a:defRPr sz="6000" spc="-162">
                <a:solidFill>
                  <a:srgbClr val="FFFFFF"/>
                </a:solidFill>
                <a:latin typeface="Volkhov Regular"/>
                <a:ea typeface="Volkhov Regular"/>
                <a:cs typeface="Volkhov Regular"/>
                <a:sym typeface="Volkhov Regular"/>
              </a:defRPr>
            </a:lvl1pPr>
          </a:lstStyle>
          <a:p>
            <a:r>
              <a:t>Conceptions ouvertes</a:t>
            </a:r>
          </a:p>
        </p:txBody>
      </p:sp>
      <p:sp>
        <p:nvSpPr>
          <p:cNvPr id="345" name="Rectangle 14"/>
          <p:cNvSpPr/>
          <p:nvPr/>
        </p:nvSpPr>
        <p:spPr>
          <a:xfrm>
            <a:off x="972263" y="2601611"/>
            <a:ext cx="7471286" cy="7873"/>
          </a:xfrm>
          <a:prstGeom prst="rect">
            <a:avLst/>
          </a:prstGeom>
          <a:solidFill>
            <a:srgbClr val="FFCD00"/>
          </a:solidFill>
          <a:ln w="57150">
            <a:solidFill>
              <a:srgbClr val="FFCD00"/>
            </a:solidFill>
            <a:miter/>
          </a:ln>
        </p:spPr>
        <p:txBody>
          <a:bodyPr lIns="45719" rIns="45719" anchor="ctr"/>
          <a:lstStyle/>
          <a:p>
            <a:pPr algn="ctr">
              <a:defRPr>
                <a:solidFill>
                  <a:srgbClr val="FFFFFF"/>
                </a:solidFill>
                <a:latin typeface="+mn-lt"/>
                <a:ea typeface="+mn-ea"/>
                <a:cs typeface="+mn-cs"/>
                <a:sym typeface="Roboto Light"/>
              </a:defRPr>
            </a:pPr>
            <a:endParaRPr/>
          </a:p>
        </p:txBody>
      </p:sp>
    </p:spTree>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 name="Rectangle 9"/>
          <p:cNvSpPr/>
          <p:nvPr/>
        </p:nvSpPr>
        <p:spPr>
          <a:xfrm>
            <a:off x="0" y="0"/>
            <a:ext cx="12192000" cy="6858000"/>
          </a:xfrm>
          <a:prstGeom prst="rect">
            <a:avLst/>
          </a:prstGeom>
          <a:solidFill>
            <a:srgbClr val="FFFFFF"/>
          </a:solidFill>
          <a:ln w="12700">
            <a:miter lim="400000"/>
          </a:ln>
        </p:spPr>
        <p:txBody>
          <a:bodyPr lIns="45719" rIns="45719" anchor="ctr"/>
          <a:lstStyle/>
          <a:p>
            <a:pPr algn="ctr">
              <a:defRPr>
                <a:solidFill>
                  <a:srgbClr val="FFFFFF"/>
                </a:solidFill>
              </a:defRPr>
            </a:pPr>
            <a:endParaRPr/>
          </a:p>
        </p:txBody>
      </p:sp>
      <p:sp>
        <p:nvSpPr>
          <p:cNvPr id="350" name="Rectangle 14"/>
          <p:cNvSpPr/>
          <p:nvPr/>
        </p:nvSpPr>
        <p:spPr>
          <a:xfrm>
            <a:off x="389186" y="1945495"/>
            <a:ext cx="6306881" cy="17416"/>
          </a:xfrm>
          <a:prstGeom prst="rect">
            <a:avLst/>
          </a:prstGeom>
          <a:solidFill>
            <a:srgbClr val="FFCD00"/>
          </a:solidFill>
          <a:ln w="57150">
            <a:solidFill>
              <a:srgbClr val="FFCD00"/>
            </a:solidFill>
            <a:miter/>
          </a:ln>
        </p:spPr>
        <p:txBody>
          <a:bodyPr lIns="45719" rIns="45719" anchor="ctr"/>
          <a:lstStyle/>
          <a:p>
            <a:pPr algn="ctr">
              <a:defRPr>
                <a:solidFill>
                  <a:srgbClr val="FFFFFF"/>
                </a:solidFill>
                <a:latin typeface="+mn-lt"/>
                <a:ea typeface="+mn-ea"/>
                <a:cs typeface="+mn-cs"/>
                <a:sym typeface="Roboto Light"/>
              </a:defRPr>
            </a:pPr>
            <a:endParaRPr/>
          </a:p>
        </p:txBody>
      </p:sp>
      <p:sp>
        <p:nvSpPr>
          <p:cNvPr id="351" name="Titre 1"/>
          <p:cNvSpPr txBox="1"/>
          <p:nvPr/>
        </p:nvSpPr>
        <p:spPr>
          <a:xfrm>
            <a:off x="303109" y="351785"/>
            <a:ext cx="6479035" cy="162232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lvl1pPr defTabSz="658368">
              <a:lnSpc>
                <a:spcPct val="110000"/>
              </a:lnSpc>
              <a:defRPr sz="3744">
                <a:latin typeface="Volkhov Bold"/>
                <a:ea typeface="Volkhov Bold"/>
                <a:cs typeface="Volkhov Bold"/>
                <a:sym typeface="Volkhov Bold"/>
              </a:defRPr>
            </a:lvl1pPr>
          </a:lstStyle>
          <a:p>
            <a:r>
              <a:t>La pensée prospective de Souleymane Bachir Diagne</a:t>
            </a:r>
          </a:p>
        </p:txBody>
      </p:sp>
      <p:pic>
        <p:nvPicPr>
          <p:cNvPr id="352" name="Image 4" descr="Image 4"/>
          <p:cNvPicPr>
            <a:picLocks noChangeAspect="1"/>
          </p:cNvPicPr>
          <p:nvPr/>
        </p:nvPicPr>
        <p:blipFill>
          <a:blip r:embed="rId3"/>
          <a:srcRect l="7683" t="6940" r="7287" b="6940"/>
          <a:stretch>
            <a:fillRect/>
          </a:stretch>
        </p:blipFill>
        <p:spPr>
          <a:xfrm>
            <a:off x="7010764" y="-39827"/>
            <a:ext cx="5183301" cy="6907616"/>
          </a:xfrm>
          <a:prstGeom prst="rect">
            <a:avLst/>
          </a:prstGeom>
          <a:ln w="12700">
            <a:miter lim="400000"/>
          </a:ln>
        </p:spPr>
      </p:pic>
      <p:sp>
        <p:nvSpPr>
          <p:cNvPr id="353" name="Espace réservé du texte 3"/>
          <p:cNvSpPr txBox="1"/>
          <p:nvPr/>
        </p:nvSpPr>
        <p:spPr>
          <a:xfrm>
            <a:off x="301336" y="2203369"/>
            <a:ext cx="6364031" cy="41486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p>
            <a:pPr marL="295274" indent="-295274" defTabSz="850391">
              <a:lnSpc>
                <a:spcPts val="3400"/>
              </a:lnSpc>
              <a:spcBef>
                <a:spcPts val="900"/>
              </a:spcBef>
              <a:buClr>
                <a:srgbClr val="FFCD00"/>
              </a:buClr>
              <a:buSzPct val="175000"/>
              <a:buFont typeface="Arial"/>
              <a:buChar char="•"/>
              <a:defRPr sz="2325">
                <a:latin typeface="+mn-lt"/>
                <a:ea typeface="+mn-ea"/>
                <a:cs typeface="+mn-cs"/>
                <a:sym typeface="Roboto Light"/>
              </a:defRPr>
            </a:pPr>
            <a:r>
              <a:t>Conteste l’idée d’un humain africain (traditionnel par essence) qui serait menacée par les influences culturelles venues de l’extérieur, particulièrement d’Occident. </a:t>
            </a:r>
            <a:br/>
            <a:r>
              <a:t>Pour lui, il est problématique de considérer </a:t>
            </a:r>
            <a:br/>
            <a:r>
              <a:t>la culture africaine comme un bloc homogène assailli par des forces étrangères. </a:t>
            </a:r>
          </a:p>
          <a:p>
            <a:pPr marL="295274" indent="-295274" defTabSz="850391">
              <a:lnSpc>
                <a:spcPts val="3400"/>
              </a:lnSpc>
              <a:spcBef>
                <a:spcPts val="900"/>
              </a:spcBef>
              <a:buClr>
                <a:srgbClr val="FFCD00"/>
              </a:buClr>
              <a:buSzPct val="175000"/>
              <a:buFont typeface="Arial"/>
              <a:buChar char="•"/>
              <a:defRPr sz="2325">
                <a:latin typeface="+mn-lt"/>
                <a:ea typeface="+mn-ea"/>
                <a:cs typeface="+mn-cs"/>
                <a:sym typeface="Roboto Light"/>
              </a:defRPr>
            </a:pPr>
            <a:r>
              <a:t>Diagne développe un modèle qu’il appelle </a:t>
            </a:r>
            <a:br/>
            <a:r>
              <a:t>la « dialectique de l’ouvert et du fermé ».</a:t>
            </a:r>
          </a:p>
        </p:txBody>
      </p:sp>
    </p:spTree>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 name="Rectangle 14"/>
          <p:cNvSpPr/>
          <p:nvPr/>
        </p:nvSpPr>
        <p:spPr>
          <a:xfrm>
            <a:off x="820762" y="2465203"/>
            <a:ext cx="7599762" cy="5028"/>
          </a:xfrm>
          <a:prstGeom prst="rect">
            <a:avLst/>
          </a:prstGeom>
          <a:solidFill>
            <a:srgbClr val="FFCD00"/>
          </a:solidFill>
          <a:ln w="57150">
            <a:solidFill>
              <a:srgbClr val="FFCD00"/>
            </a:solidFill>
            <a:miter/>
          </a:ln>
        </p:spPr>
        <p:txBody>
          <a:bodyPr lIns="45719" rIns="45719" anchor="ctr"/>
          <a:lstStyle/>
          <a:p>
            <a:pPr algn="ctr">
              <a:defRPr>
                <a:solidFill>
                  <a:srgbClr val="FFFFFF"/>
                </a:solidFill>
                <a:latin typeface="+mn-lt"/>
                <a:ea typeface="+mn-ea"/>
                <a:cs typeface="+mn-cs"/>
                <a:sym typeface="Roboto Light"/>
              </a:defRPr>
            </a:pPr>
            <a:endParaRPr/>
          </a:p>
        </p:txBody>
      </p:sp>
      <p:sp>
        <p:nvSpPr>
          <p:cNvPr id="358" name="Titre 1"/>
          <p:cNvSpPr txBox="1"/>
          <p:nvPr/>
        </p:nvSpPr>
        <p:spPr>
          <a:xfrm>
            <a:off x="734684" y="729414"/>
            <a:ext cx="11493463" cy="162232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p>
            <a:pPr defTabSz="786384">
              <a:lnSpc>
                <a:spcPct val="110000"/>
              </a:lnSpc>
              <a:defRPr sz="4472">
                <a:latin typeface="Volkhov Bold"/>
                <a:ea typeface="Volkhov Bold"/>
                <a:cs typeface="Volkhov Bold"/>
                <a:sym typeface="Volkhov Bold"/>
              </a:defRPr>
            </a:pPr>
            <a:r>
              <a:t>La pensée prospective de</a:t>
            </a:r>
            <a:br/>
            <a:r>
              <a:t>Souleymane Bachir Diagne</a:t>
            </a:r>
          </a:p>
        </p:txBody>
      </p:sp>
      <p:sp>
        <p:nvSpPr>
          <p:cNvPr id="359" name="Espace réservé du texte 3"/>
          <p:cNvSpPr txBox="1"/>
          <p:nvPr/>
        </p:nvSpPr>
        <p:spPr>
          <a:xfrm>
            <a:off x="732911" y="2432644"/>
            <a:ext cx="10726178" cy="41486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p>
            <a:pPr>
              <a:lnSpc>
                <a:spcPct val="120000"/>
              </a:lnSpc>
              <a:spcBef>
                <a:spcPts val="1800"/>
              </a:spcBef>
              <a:buClr>
                <a:srgbClr val="FFCD00"/>
              </a:buClr>
              <a:buFont typeface="Arial"/>
              <a:defRPr sz="2900">
                <a:latin typeface="+mn-lt"/>
                <a:ea typeface="+mn-ea"/>
                <a:cs typeface="+mn-cs"/>
                <a:sym typeface="Roboto Light"/>
              </a:defRPr>
            </a:pPr>
            <a:r>
              <a:t>Ce concept de « dialectique » renferme l’idée d’un dialogue entre </a:t>
            </a:r>
            <a:br/>
            <a:r>
              <a:t>de nouvelles influences, venues d’ailleurs, et une culture locale qui accueille ces nouveaux apports, y résiste, et se métisse avec eux.</a:t>
            </a:r>
          </a:p>
          <a:p>
            <a:pPr>
              <a:lnSpc>
                <a:spcPct val="120000"/>
              </a:lnSpc>
              <a:spcBef>
                <a:spcPts val="1800"/>
              </a:spcBef>
              <a:buClr>
                <a:srgbClr val="FFCD00"/>
              </a:buClr>
              <a:buFont typeface="Arial"/>
              <a:defRPr sz="2900">
                <a:latin typeface="+mn-lt"/>
                <a:ea typeface="+mn-ea"/>
                <a:cs typeface="+mn-cs"/>
                <a:sym typeface="Roboto Light"/>
              </a:defRPr>
            </a:pPr>
            <a:r>
              <a:t>Il faut donc cesser de penser l’intérieur/l’extérieur, </a:t>
            </a:r>
            <a:br/>
            <a:r>
              <a:t>la tradition/la modernité, l’enracinement/l’ouverture culturels comme des oppositions.</a:t>
            </a:r>
          </a:p>
        </p:txBody>
      </p:sp>
    </p:spTree>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 name="Rectangle 16"/>
          <p:cNvSpPr/>
          <p:nvPr/>
        </p:nvSpPr>
        <p:spPr>
          <a:xfrm>
            <a:off x="-934" y="0"/>
            <a:ext cx="12193868" cy="6858000"/>
          </a:xfrm>
          <a:prstGeom prst="rect">
            <a:avLst/>
          </a:prstGeom>
          <a:solidFill>
            <a:srgbClr val="000000"/>
          </a:solidFill>
          <a:ln w="12700">
            <a:miter lim="400000"/>
          </a:ln>
        </p:spPr>
        <p:txBody>
          <a:bodyPr lIns="45719" rIns="45719" anchor="ctr"/>
          <a:lstStyle/>
          <a:p>
            <a:pPr algn="ctr">
              <a:defRPr>
                <a:solidFill>
                  <a:srgbClr val="FFFFFF"/>
                </a:solidFill>
              </a:defRPr>
            </a:pPr>
            <a:endParaRPr/>
          </a:p>
        </p:txBody>
      </p:sp>
      <p:pic>
        <p:nvPicPr>
          <p:cNvPr id="362" name="Image 6" descr="Image 6"/>
          <p:cNvPicPr>
            <a:picLocks noChangeAspect="1"/>
          </p:cNvPicPr>
          <p:nvPr/>
        </p:nvPicPr>
        <p:blipFill>
          <a:blip r:embed="rId3">
            <a:alphaModFix amt="48938"/>
          </a:blip>
          <a:srcRect l="19198" t="36571" r="5901" b="310"/>
          <a:stretch>
            <a:fillRect/>
          </a:stretch>
        </p:blipFill>
        <p:spPr>
          <a:xfrm>
            <a:off x="0" y="0"/>
            <a:ext cx="12191981" cy="6858000"/>
          </a:xfrm>
          <a:prstGeom prst="rect">
            <a:avLst/>
          </a:prstGeom>
          <a:ln w="12700">
            <a:miter lim="400000"/>
          </a:ln>
        </p:spPr>
      </p:pic>
      <p:sp>
        <p:nvSpPr>
          <p:cNvPr id="363" name="Espace réservé du contenu 2"/>
          <p:cNvSpPr txBox="1">
            <a:spLocks noGrp="1"/>
          </p:cNvSpPr>
          <p:nvPr>
            <p:ph type="body" sz="half" idx="1"/>
          </p:nvPr>
        </p:nvSpPr>
        <p:spPr>
          <a:xfrm>
            <a:off x="622717" y="3731440"/>
            <a:ext cx="11068526" cy="2877115"/>
          </a:xfrm>
          <a:prstGeom prst="rect">
            <a:avLst/>
          </a:prstGeom>
        </p:spPr>
        <p:txBody>
          <a:bodyPr anchor="ctr">
            <a:normAutofit lnSpcReduction="10000"/>
          </a:bodyPr>
          <a:lstStyle/>
          <a:p>
            <a:pPr marL="365760" indent="-365760" defTabSz="731520">
              <a:lnSpc>
                <a:spcPct val="120000"/>
              </a:lnSpc>
              <a:spcBef>
                <a:spcPts val="700"/>
              </a:spcBef>
              <a:buClr>
                <a:srgbClr val="FFCD00"/>
              </a:buClr>
              <a:buSzPct val="150000"/>
              <a:buFont typeface="Arial"/>
              <a:buChar char="•"/>
              <a:defRPr sz="2080">
                <a:solidFill>
                  <a:srgbClr val="FFFFFF"/>
                </a:solidFill>
                <a:latin typeface="+mn-lt"/>
                <a:ea typeface="+mn-ea"/>
                <a:cs typeface="+mn-cs"/>
                <a:sym typeface="Roboto Light"/>
              </a:defRPr>
            </a:pPr>
            <a:r>
              <a:t>Une proposition sur l’identité africaine qui valorise l’indétermination.</a:t>
            </a:r>
          </a:p>
          <a:p>
            <a:pPr marL="365760" indent="-365760" defTabSz="731520">
              <a:lnSpc>
                <a:spcPct val="120000"/>
              </a:lnSpc>
              <a:spcBef>
                <a:spcPts val="700"/>
              </a:spcBef>
              <a:buClr>
                <a:srgbClr val="FFCD00"/>
              </a:buClr>
              <a:buSzPct val="150000"/>
              <a:buFont typeface="Arial"/>
              <a:buChar char="•"/>
              <a:defRPr sz="2080">
                <a:solidFill>
                  <a:srgbClr val="FFFFFF"/>
                </a:solidFill>
                <a:latin typeface="+mn-lt"/>
                <a:ea typeface="+mn-ea"/>
                <a:cs typeface="+mn-cs"/>
                <a:sym typeface="Roboto Light"/>
              </a:defRPr>
            </a:pPr>
            <a:r>
              <a:t>Mbembe observe que les sociétés africaines du 21e siècle sont très peu refermées </a:t>
            </a:r>
            <a:br/>
            <a:r>
              <a:t>sur elles-mêmes. Il en résulte un métissage, une réinvention des identités façonnées </a:t>
            </a:r>
            <a:br/>
            <a:r>
              <a:t>par des forces positives autant que négatives.</a:t>
            </a:r>
          </a:p>
          <a:p>
            <a:pPr marL="365760" indent="-365760" defTabSz="731520">
              <a:lnSpc>
                <a:spcPct val="120000"/>
              </a:lnSpc>
              <a:spcBef>
                <a:spcPts val="700"/>
              </a:spcBef>
              <a:buClr>
                <a:srgbClr val="FFCD00"/>
              </a:buClr>
              <a:buSzPct val="150000"/>
              <a:buFont typeface="Arial"/>
              <a:buChar char="•"/>
              <a:defRPr sz="2080">
                <a:solidFill>
                  <a:srgbClr val="FFFFFF"/>
                </a:solidFill>
                <a:latin typeface="+mn-lt"/>
                <a:ea typeface="+mn-ea"/>
                <a:cs typeface="+mn-cs"/>
                <a:sym typeface="Roboto Light"/>
              </a:defRPr>
            </a:pPr>
            <a:r>
              <a:t>Selon Mbembe, ces phénomènes de « circulation des mondes » remontent à l’histoire ancienne du continent : autrement dit, en Afrique contemporaine ressurgissent les pratiques de déplacement, de mobilité et d’itinérance que la colonisation a jadis voulu stopper.</a:t>
            </a:r>
          </a:p>
        </p:txBody>
      </p:sp>
      <p:sp>
        <p:nvSpPr>
          <p:cNvPr id="364" name="L’afropolitanisme d’Achille Mbembe."/>
          <p:cNvSpPr txBox="1"/>
          <p:nvPr/>
        </p:nvSpPr>
        <p:spPr>
          <a:xfrm>
            <a:off x="603609" y="2650244"/>
            <a:ext cx="10342855" cy="76402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lnSpcReduction="10000"/>
          </a:bodyPr>
          <a:lstStyle>
            <a:lvl1pPr defTabSz="758951">
              <a:lnSpc>
                <a:spcPct val="120000"/>
              </a:lnSpc>
              <a:defRPr sz="4150" spc="-112">
                <a:solidFill>
                  <a:srgbClr val="FFFFFF"/>
                </a:solidFill>
                <a:latin typeface="Volkhov Regular"/>
                <a:ea typeface="Volkhov Regular"/>
                <a:cs typeface="Volkhov Regular"/>
                <a:sym typeface="Volkhov Regular"/>
              </a:defRPr>
            </a:lvl1pPr>
          </a:lstStyle>
          <a:p>
            <a:r>
              <a:rPr spc="100" dirty="0" err="1"/>
              <a:t>L’afropolitanisme</a:t>
            </a:r>
            <a:r>
              <a:rPr spc="100" dirty="0"/>
              <a:t> </a:t>
            </a:r>
            <a:r>
              <a:rPr spc="100" dirty="0" err="1"/>
              <a:t>d’Achille</a:t>
            </a:r>
            <a:r>
              <a:rPr spc="100" dirty="0"/>
              <a:t> </a:t>
            </a:r>
            <a:r>
              <a:rPr spc="100" dirty="0" err="1"/>
              <a:t>Mbembe</a:t>
            </a:r>
            <a:r>
              <a:rPr spc="100" dirty="0"/>
              <a:t>.</a:t>
            </a:r>
          </a:p>
        </p:txBody>
      </p:sp>
      <p:sp>
        <p:nvSpPr>
          <p:cNvPr id="365" name="Rectangle 14"/>
          <p:cNvSpPr/>
          <p:nvPr/>
        </p:nvSpPr>
        <p:spPr>
          <a:xfrm flipV="1">
            <a:off x="676674" y="3447352"/>
            <a:ext cx="9006341" cy="45719"/>
          </a:xfrm>
          <a:prstGeom prst="rect">
            <a:avLst/>
          </a:prstGeom>
          <a:solidFill>
            <a:srgbClr val="FFCD00"/>
          </a:solidFill>
          <a:ln w="57150">
            <a:noFill/>
            <a:miter/>
          </a:ln>
        </p:spPr>
        <p:txBody>
          <a:bodyPr lIns="45719" rIns="45719" anchor="ctr"/>
          <a:lstStyle/>
          <a:p>
            <a:pPr algn="ctr">
              <a:defRPr>
                <a:solidFill>
                  <a:srgbClr val="FFFFFF"/>
                </a:solidFill>
                <a:latin typeface="+mn-lt"/>
                <a:ea typeface="+mn-ea"/>
                <a:cs typeface="+mn-cs"/>
                <a:sym typeface="Roboto Light"/>
              </a:defRPr>
            </a:pPr>
            <a:endParaRPr/>
          </a:p>
        </p:txBody>
      </p:sp>
    </p:spTree>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69" name="Titre 1"/>
          <p:cNvSpPr txBox="1">
            <a:spLocks noGrp="1"/>
          </p:cNvSpPr>
          <p:nvPr>
            <p:ph type="title" idx="4294967295"/>
          </p:nvPr>
        </p:nvSpPr>
        <p:spPr>
          <a:xfrm>
            <a:off x="1082905" y="475455"/>
            <a:ext cx="9587999" cy="3465809"/>
          </a:xfrm>
          <a:prstGeom prst="rect">
            <a:avLst/>
          </a:prstGeom>
        </p:spPr>
        <p:txBody>
          <a:bodyPr anchor="b"/>
          <a:lstStyle>
            <a:lvl1pPr algn="ctr">
              <a:lnSpc>
                <a:spcPct val="110000"/>
              </a:lnSpc>
              <a:defRPr sz="9800" b="0" spc="-166">
                <a:solidFill>
                  <a:srgbClr val="FFFFFF"/>
                </a:solidFill>
                <a:latin typeface="Volkhov Regular"/>
                <a:ea typeface="Volkhov Regular"/>
                <a:cs typeface="Volkhov Regular"/>
                <a:sym typeface="Volkhov Regular"/>
              </a:defRPr>
            </a:lvl1pPr>
          </a:lstStyle>
          <a:p>
            <a:r>
              <a:t>Actualisation </a:t>
            </a:r>
          </a:p>
        </p:txBody>
      </p:sp>
      <p:sp>
        <p:nvSpPr>
          <p:cNvPr id="370" name="Rectangle 31"/>
          <p:cNvSpPr/>
          <p:nvPr/>
        </p:nvSpPr>
        <p:spPr>
          <a:xfrm>
            <a:off x="1991395" y="4079865"/>
            <a:ext cx="7771019" cy="5950"/>
          </a:xfrm>
          <a:prstGeom prst="rect">
            <a:avLst/>
          </a:prstGeom>
          <a:solidFill>
            <a:srgbClr val="FFCD00"/>
          </a:solidFill>
          <a:ln w="57150">
            <a:solidFill>
              <a:srgbClr val="FFCD00"/>
            </a:solidFill>
            <a:miter/>
          </a:ln>
        </p:spPr>
        <p:txBody>
          <a:bodyPr lIns="45719" rIns="45719" anchor="ctr"/>
          <a:lstStyle/>
          <a:p>
            <a:pPr algn="ctr">
              <a:defRPr>
                <a:solidFill>
                  <a:srgbClr val="FFFFFF"/>
                </a:solidFill>
                <a:latin typeface="+mn-lt"/>
                <a:ea typeface="+mn-ea"/>
                <a:cs typeface="+mn-cs"/>
                <a:sym typeface="Roboto Light"/>
              </a:defRPr>
            </a:pPr>
            <a:endParaRPr/>
          </a:p>
        </p:txBody>
      </p:sp>
    </p:spTree>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 name="Rectangle 14"/>
          <p:cNvSpPr/>
          <p:nvPr/>
        </p:nvSpPr>
        <p:spPr>
          <a:xfrm>
            <a:off x="5182551" y="2364465"/>
            <a:ext cx="6353485" cy="13379"/>
          </a:xfrm>
          <a:prstGeom prst="rect">
            <a:avLst/>
          </a:prstGeom>
          <a:solidFill>
            <a:srgbClr val="FFCD00"/>
          </a:solidFill>
          <a:ln w="57150">
            <a:solidFill>
              <a:srgbClr val="FFCD00"/>
            </a:solidFill>
            <a:miter/>
          </a:ln>
        </p:spPr>
        <p:txBody>
          <a:bodyPr lIns="45719" rIns="45719" anchor="ctr"/>
          <a:lstStyle/>
          <a:p>
            <a:pPr algn="ctr">
              <a:defRPr>
                <a:solidFill>
                  <a:srgbClr val="FFFFFF"/>
                </a:solidFill>
                <a:latin typeface="+mn-lt"/>
                <a:ea typeface="+mn-ea"/>
                <a:cs typeface="+mn-cs"/>
                <a:sym typeface="Roboto Light"/>
              </a:defRPr>
            </a:pPr>
            <a:endParaRPr/>
          </a:p>
        </p:txBody>
      </p:sp>
      <p:sp>
        <p:nvSpPr>
          <p:cNvPr id="373" name="Titre 1"/>
          <p:cNvSpPr txBox="1"/>
          <p:nvPr/>
        </p:nvSpPr>
        <p:spPr>
          <a:xfrm>
            <a:off x="5106314" y="435525"/>
            <a:ext cx="6850433" cy="177094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lvl1pPr defTabSz="905255">
              <a:defRPr sz="5148">
                <a:latin typeface="Volkhov Bold"/>
                <a:ea typeface="Volkhov Bold"/>
                <a:cs typeface="Volkhov Bold"/>
                <a:sym typeface="Volkhov Bold"/>
              </a:defRPr>
            </a:lvl1pPr>
          </a:lstStyle>
          <a:p>
            <a:r>
              <a:t>La restitution du patrimoine culturel</a:t>
            </a:r>
          </a:p>
        </p:txBody>
      </p:sp>
      <p:sp>
        <p:nvSpPr>
          <p:cNvPr id="374" name="Espace réservé du texte 3"/>
          <p:cNvSpPr txBox="1"/>
          <p:nvPr/>
        </p:nvSpPr>
        <p:spPr>
          <a:xfrm>
            <a:off x="5025683" y="2398189"/>
            <a:ext cx="7011695" cy="423825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p>
            <a:pPr marL="317499" indent="-317499">
              <a:lnSpc>
                <a:spcPts val="3700"/>
              </a:lnSpc>
              <a:spcBef>
                <a:spcPts val="1000"/>
              </a:spcBef>
              <a:buClr>
                <a:srgbClr val="FFCD00"/>
              </a:buClr>
              <a:buSzPct val="175000"/>
              <a:buFont typeface="Arial"/>
              <a:buChar char="•"/>
              <a:defRPr sz="2500">
                <a:latin typeface="+mn-lt"/>
                <a:ea typeface="+mn-ea"/>
                <a:cs typeface="+mn-cs"/>
                <a:sym typeface="Roboto Light"/>
              </a:defRPr>
            </a:pPr>
            <a:r>
              <a:t>Les sociétés africaines ont été privées de leur patrimoine matériel de telle sorte qu’elles n’ont pas pu transmettre aux générations suivantes la mémoire culturelle précoloniale.</a:t>
            </a:r>
          </a:p>
          <a:p>
            <a:pPr marL="317499" indent="-317499">
              <a:lnSpc>
                <a:spcPts val="3700"/>
              </a:lnSpc>
              <a:spcBef>
                <a:spcPts val="1000"/>
              </a:spcBef>
              <a:buClr>
                <a:srgbClr val="FFCD00"/>
              </a:buClr>
              <a:buSzPct val="175000"/>
              <a:buFont typeface="Arial"/>
              <a:buChar char="•"/>
              <a:defRPr sz="2500">
                <a:latin typeface="+mn-lt"/>
                <a:ea typeface="+mn-ea"/>
                <a:cs typeface="+mn-cs"/>
                <a:sym typeface="Roboto Light"/>
              </a:defRPr>
            </a:pPr>
            <a:r>
              <a:t>Se questionner sur la manière dont l’Afrique </a:t>
            </a:r>
            <a:br/>
            <a:r>
              <a:t>et ses habitants continuent d’être représentés dans les institutions muséales.</a:t>
            </a:r>
          </a:p>
        </p:txBody>
      </p:sp>
      <p:pic>
        <p:nvPicPr>
          <p:cNvPr id="375" name="Image 4" descr="Image 4"/>
          <p:cNvPicPr>
            <a:picLocks noChangeAspect="1"/>
          </p:cNvPicPr>
          <p:nvPr/>
        </p:nvPicPr>
        <p:blipFill>
          <a:blip r:embed="rId3"/>
          <a:srcRect t="5770" r="2824"/>
          <a:stretch>
            <a:fillRect/>
          </a:stretch>
        </p:blipFill>
        <p:spPr>
          <a:xfrm>
            <a:off x="-25390" y="-28872"/>
            <a:ext cx="4742682" cy="6915597"/>
          </a:xfrm>
          <a:prstGeom prst="rect">
            <a:avLst/>
          </a:prstGeom>
          <a:ln w="12700">
            <a:miter lim="400000"/>
          </a:ln>
        </p:spPr>
      </p:pic>
    </p:spTree>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9" name="Image 4" descr="Image 4"/>
          <p:cNvPicPr>
            <a:picLocks noChangeAspect="1"/>
          </p:cNvPicPr>
          <p:nvPr/>
        </p:nvPicPr>
        <p:blipFill>
          <a:blip r:embed="rId3"/>
          <a:srcRect l="28538" t="24231" r="23684" b="7586"/>
          <a:stretch>
            <a:fillRect/>
          </a:stretch>
        </p:blipFill>
        <p:spPr>
          <a:xfrm>
            <a:off x="-16365" y="10"/>
            <a:ext cx="6407546" cy="6857990"/>
          </a:xfrm>
          <a:prstGeom prst="rect">
            <a:avLst/>
          </a:prstGeom>
          <a:ln w="12700">
            <a:miter lim="400000"/>
          </a:ln>
        </p:spPr>
      </p:pic>
      <p:sp>
        <p:nvSpPr>
          <p:cNvPr id="380" name="Rectangle 14"/>
          <p:cNvSpPr/>
          <p:nvPr/>
        </p:nvSpPr>
        <p:spPr>
          <a:xfrm>
            <a:off x="6902746" y="2195468"/>
            <a:ext cx="4683113" cy="3099"/>
          </a:xfrm>
          <a:prstGeom prst="rect">
            <a:avLst/>
          </a:prstGeom>
          <a:solidFill>
            <a:srgbClr val="FFCD00"/>
          </a:solidFill>
          <a:ln w="57150">
            <a:solidFill>
              <a:srgbClr val="FFCD00"/>
            </a:solidFill>
            <a:miter/>
          </a:ln>
        </p:spPr>
        <p:txBody>
          <a:bodyPr lIns="45719" rIns="45719" anchor="ctr"/>
          <a:lstStyle/>
          <a:p>
            <a:pPr algn="ctr">
              <a:defRPr>
                <a:solidFill>
                  <a:srgbClr val="FFFFFF"/>
                </a:solidFill>
                <a:latin typeface="+mn-lt"/>
                <a:ea typeface="+mn-ea"/>
                <a:cs typeface="+mn-cs"/>
                <a:sym typeface="Roboto Light"/>
              </a:defRPr>
            </a:pPr>
            <a:endParaRPr/>
          </a:p>
        </p:txBody>
      </p:sp>
      <p:sp>
        <p:nvSpPr>
          <p:cNvPr id="381" name="Titre 1"/>
          <p:cNvSpPr txBox="1"/>
          <p:nvPr/>
        </p:nvSpPr>
        <p:spPr>
          <a:xfrm>
            <a:off x="6771427" y="459679"/>
            <a:ext cx="5304321" cy="162232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lvl1pPr defTabSz="786384">
              <a:lnSpc>
                <a:spcPct val="110000"/>
              </a:lnSpc>
              <a:defRPr sz="4472">
                <a:latin typeface="Volkhov Bold"/>
                <a:ea typeface="Volkhov Bold"/>
                <a:cs typeface="Volkhov Bold"/>
                <a:sym typeface="Volkhov Bold"/>
              </a:defRPr>
            </a:lvl1pPr>
          </a:lstStyle>
          <a:p>
            <a:r>
              <a:t>Le déboulonnage des statues</a:t>
            </a:r>
          </a:p>
        </p:txBody>
      </p:sp>
      <p:sp>
        <p:nvSpPr>
          <p:cNvPr id="382" name="Espace réservé du texte 3"/>
          <p:cNvSpPr txBox="1"/>
          <p:nvPr/>
        </p:nvSpPr>
        <p:spPr>
          <a:xfrm>
            <a:off x="6850680" y="2432644"/>
            <a:ext cx="4787244" cy="41486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lnSpcReduction="10000"/>
          </a:bodyPr>
          <a:lstStyle/>
          <a:p>
            <a:pPr defTabSz="905255">
              <a:lnSpc>
                <a:spcPct val="130000"/>
              </a:lnSpc>
              <a:spcBef>
                <a:spcPts val="1700"/>
              </a:spcBef>
              <a:buClr>
                <a:srgbClr val="FFCD00"/>
              </a:buClr>
              <a:buFont typeface="Arial"/>
              <a:defRPr sz="3069">
                <a:latin typeface="+mn-lt"/>
                <a:ea typeface="+mn-ea"/>
                <a:cs typeface="+mn-cs"/>
                <a:sym typeface="Roboto Light"/>
              </a:defRPr>
            </a:pPr>
            <a:r>
              <a:t>Le phénomène du déboulonnage des statues a commencé en 2016 </a:t>
            </a:r>
            <a:br/>
            <a:r>
              <a:t>en Afrique du Sud (#RhodesMustFall) </a:t>
            </a:r>
            <a:br/>
            <a:r>
              <a:t>et se poursuit </a:t>
            </a:r>
            <a:br/>
            <a:r>
              <a:t>encore aujourd’hui. </a:t>
            </a:r>
          </a:p>
        </p:txBody>
      </p:sp>
    </p:spTree>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6" name="Diapositive 1 : https://en.wikipedia.org/wiki/Nok_culture…"/>
          <p:cNvSpPr txBox="1">
            <a:spLocks noGrp="1"/>
          </p:cNvSpPr>
          <p:nvPr>
            <p:ph type="body" idx="4294967295"/>
          </p:nvPr>
        </p:nvSpPr>
        <p:spPr>
          <a:xfrm>
            <a:off x="588288" y="2033824"/>
            <a:ext cx="11162480" cy="4526774"/>
          </a:xfrm>
          <a:prstGeom prst="rect">
            <a:avLst/>
          </a:prstGeom>
        </p:spPr>
        <p:txBody>
          <a:bodyPr lIns="0" tIns="0" rIns="0" bIns="0">
            <a:noAutofit/>
          </a:bodyPr>
          <a:lstStyle/>
          <a:p>
            <a:pPr marL="0" indent="0">
              <a:lnSpc>
                <a:spcPct val="120000"/>
              </a:lnSpc>
              <a:spcBef>
                <a:spcPts val="1200"/>
              </a:spcBef>
              <a:buClrTx/>
              <a:buSzTx/>
              <a:buFontTx/>
              <a:buNone/>
              <a:defRPr sz="1000">
                <a:latin typeface="+mj-lt"/>
                <a:ea typeface="+mj-ea"/>
                <a:cs typeface="+mj-cs"/>
                <a:sym typeface="Roboto"/>
              </a:defRPr>
            </a:pPr>
            <a:r>
              <a:rPr dirty="0"/>
              <a:t>Diapositive 1 : </a:t>
            </a:r>
            <a:r>
              <a:rPr u="sng" dirty="0">
                <a:solidFill>
                  <a:srgbClr val="0563C1"/>
                </a:solidFill>
                <a:uFill>
                  <a:solidFill>
                    <a:srgbClr val="0563C1"/>
                  </a:solidFill>
                </a:uFill>
              </a:rPr>
              <a:t>https://</a:t>
            </a:r>
            <a:r>
              <a:rPr u="sng" dirty="0" err="1">
                <a:solidFill>
                  <a:srgbClr val="0563C1"/>
                </a:solidFill>
                <a:uFill>
                  <a:solidFill>
                    <a:srgbClr val="0563C1"/>
                  </a:solidFill>
                </a:uFill>
              </a:rPr>
              <a:t>en.wikipedia.org</a:t>
            </a:r>
            <a:r>
              <a:rPr u="sng" dirty="0">
                <a:solidFill>
                  <a:srgbClr val="0563C1"/>
                </a:solidFill>
                <a:uFill>
                  <a:solidFill>
                    <a:srgbClr val="0563C1"/>
                  </a:solidFill>
                </a:uFill>
              </a:rPr>
              <a:t>/wiki/</a:t>
            </a:r>
            <a:r>
              <a:rPr u="sng" dirty="0" err="1">
                <a:solidFill>
                  <a:srgbClr val="0563C1"/>
                </a:solidFill>
                <a:uFill>
                  <a:solidFill>
                    <a:srgbClr val="0563C1"/>
                  </a:solidFill>
                </a:uFill>
              </a:rPr>
              <a:t>Nok_culture</a:t>
            </a:r>
            <a:endParaRPr u="sng" dirty="0">
              <a:solidFill>
                <a:srgbClr val="0563C1"/>
              </a:solidFill>
              <a:uFill>
                <a:solidFill>
                  <a:srgbClr val="0563C1"/>
                </a:solidFill>
              </a:uFill>
            </a:endParaRPr>
          </a:p>
          <a:p>
            <a:pPr marL="0" indent="0">
              <a:lnSpc>
                <a:spcPct val="120000"/>
              </a:lnSpc>
              <a:spcBef>
                <a:spcPts val="1200"/>
              </a:spcBef>
              <a:buClrTx/>
              <a:buSzTx/>
              <a:buFontTx/>
              <a:buNone/>
              <a:defRPr sz="1000">
                <a:latin typeface="+mj-lt"/>
                <a:ea typeface="+mj-ea"/>
                <a:cs typeface="+mj-cs"/>
                <a:sym typeface="Roboto"/>
              </a:defRPr>
            </a:pPr>
            <a:r>
              <a:rPr dirty="0"/>
              <a:t>Diapositive 5 : </a:t>
            </a:r>
            <a:r>
              <a:rPr u="sng" dirty="0">
                <a:solidFill>
                  <a:srgbClr val="0563C1"/>
                </a:solidFill>
                <a:uFill>
                  <a:solidFill>
                    <a:srgbClr val="0563C1"/>
                  </a:solidFill>
                </a:uFill>
              </a:rPr>
              <a:t>https://</a:t>
            </a:r>
            <a:r>
              <a:rPr u="sng" dirty="0" err="1">
                <a:solidFill>
                  <a:srgbClr val="0563C1"/>
                </a:solidFill>
                <a:uFill>
                  <a:solidFill>
                    <a:srgbClr val="0563C1"/>
                  </a:solidFill>
                </a:uFill>
              </a:rPr>
              <a:t>picryl.com</a:t>
            </a:r>
            <a:r>
              <a:rPr u="sng" dirty="0">
                <a:solidFill>
                  <a:srgbClr val="0563C1"/>
                </a:solidFill>
                <a:uFill>
                  <a:solidFill>
                    <a:srgbClr val="0563C1"/>
                  </a:solidFill>
                </a:uFill>
              </a:rPr>
              <a:t>/media/dutch-soldiers-in-a-boat-with-slaves-from-the-colonies-africa-e894fb</a:t>
            </a:r>
          </a:p>
          <a:p>
            <a:pPr marL="0" indent="0">
              <a:lnSpc>
                <a:spcPct val="120000"/>
              </a:lnSpc>
              <a:spcBef>
                <a:spcPts val="1200"/>
              </a:spcBef>
              <a:buClrTx/>
              <a:buSzTx/>
              <a:buFontTx/>
              <a:buNone/>
              <a:defRPr sz="1000">
                <a:latin typeface="+mj-lt"/>
                <a:ea typeface="+mj-ea"/>
                <a:cs typeface="+mj-cs"/>
                <a:sym typeface="Roboto"/>
              </a:defRPr>
            </a:pPr>
            <a:r>
              <a:rPr dirty="0"/>
              <a:t>Diapositive 6 : </a:t>
            </a:r>
            <a:r>
              <a:rPr u="sng" dirty="0">
                <a:solidFill>
                  <a:srgbClr val="0563C1"/>
                </a:solidFill>
                <a:uFill>
                  <a:solidFill>
                    <a:srgbClr val="0563C1"/>
                  </a:solidFill>
                </a:uFill>
              </a:rPr>
              <a:t>https://</a:t>
            </a:r>
            <a:r>
              <a:rPr u="sng" dirty="0" err="1">
                <a:solidFill>
                  <a:srgbClr val="0563C1"/>
                </a:solidFill>
                <a:uFill>
                  <a:solidFill>
                    <a:srgbClr val="0563C1"/>
                  </a:solidFill>
                </a:uFill>
              </a:rPr>
              <a:t>picryl.com</a:t>
            </a:r>
            <a:r>
              <a:rPr u="sng" dirty="0">
                <a:solidFill>
                  <a:srgbClr val="0563C1"/>
                </a:solidFill>
                <a:uFill>
                  <a:solidFill>
                    <a:srgbClr val="0563C1"/>
                  </a:solidFill>
                </a:uFill>
              </a:rPr>
              <a:t>/media/</a:t>
            </a:r>
            <a:r>
              <a:rPr u="sng" dirty="0" err="1">
                <a:solidFill>
                  <a:srgbClr val="0563C1"/>
                </a:solidFill>
                <a:uFill>
                  <a:solidFill>
                    <a:srgbClr val="0563C1"/>
                  </a:solidFill>
                </a:uFill>
              </a:rPr>
              <a:t>jim</a:t>
            </a:r>
            <a:r>
              <a:rPr u="sng" dirty="0">
                <a:solidFill>
                  <a:srgbClr val="0563C1"/>
                </a:solidFill>
                <a:uFill>
                  <a:solidFill>
                    <a:srgbClr val="0563C1"/>
                  </a:solidFill>
                </a:uFill>
              </a:rPr>
              <a:t>-crow-jubilee</a:t>
            </a:r>
          </a:p>
          <a:p>
            <a:pPr marL="0" indent="0">
              <a:lnSpc>
                <a:spcPct val="120000"/>
              </a:lnSpc>
              <a:spcBef>
                <a:spcPts val="1200"/>
              </a:spcBef>
              <a:buClrTx/>
              <a:buSzTx/>
              <a:buFontTx/>
              <a:buNone/>
              <a:defRPr sz="1000">
                <a:latin typeface="+mj-lt"/>
                <a:ea typeface="+mj-ea"/>
                <a:cs typeface="+mj-cs"/>
                <a:sym typeface="Roboto"/>
              </a:defRPr>
            </a:pPr>
            <a:r>
              <a:rPr dirty="0"/>
              <a:t>Diapositive 7 : </a:t>
            </a:r>
            <a:r>
              <a:rPr u="sng" dirty="0">
                <a:solidFill>
                  <a:srgbClr val="0563C1"/>
                </a:solidFill>
                <a:uFill>
                  <a:solidFill>
                    <a:srgbClr val="0563C1"/>
                  </a:solidFill>
                </a:uFill>
              </a:rPr>
              <a:t>https://</a:t>
            </a:r>
            <a:r>
              <a:rPr u="sng" dirty="0" err="1">
                <a:solidFill>
                  <a:srgbClr val="0563C1"/>
                </a:solidFill>
                <a:uFill>
                  <a:solidFill>
                    <a:srgbClr val="0563C1"/>
                  </a:solidFill>
                </a:uFill>
              </a:rPr>
              <a:t>picryl.com</a:t>
            </a:r>
            <a:r>
              <a:rPr u="sng" dirty="0">
                <a:solidFill>
                  <a:srgbClr val="0563C1"/>
                </a:solidFill>
                <a:uFill>
                  <a:solidFill>
                    <a:srgbClr val="0563C1"/>
                  </a:solidFill>
                </a:uFill>
              </a:rPr>
              <a:t>/media/landing-of-christopher-columbus-in-america-at-san-salvador-october-12th-ad-1</a:t>
            </a:r>
          </a:p>
          <a:p>
            <a:pPr marL="0" indent="0">
              <a:lnSpc>
                <a:spcPct val="120000"/>
              </a:lnSpc>
              <a:spcBef>
                <a:spcPts val="1200"/>
              </a:spcBef>
              <a:buClrTx/>
              <a:buSzTx/>
              <a:buFontTx/>
              <a:buNone/>
              <a:defRPr sz="1000">
                <a:latin typeface="+mj-lt"/>
                <a:ea typeface="+mj-ea"/>
                <a:cs typeface="+mj-cs"/>
                <a:sym typeface="Roboto"/>
              </a:defRPr>
            </a:pPr>
            <a:r>
              <a:rPr dirty="0"/>
              <a:t>Diapositive 8 : </a:t>
            </a:r>
            <a:r>
              <a:rPr u="sng" dirty="0">
                <a:solidFill>
                  <a:srgbClr val="0563C1"/>
                </a:solidFill>
                <a:uFill>
                  <a:solidFill>
                    <a:srgbClr val="0563C1"/>
                  </a:solidFill>
                </a:uFill>
              </a:rPr>
              <a:t>https://</a:t>
            </a:r>
            <a:r>
              <a:rPr u="sng" dirty="0" err="1">
                <a:solidFill>
                  <a:srgbClr val="0563C1"/>
                </a:solidFill>
                <a:uFill>
                  <a:solidFill>
                    <a:srgbClr val="0563C1"/>
                  </a:solidFill>
                </a:uFill>
              </a:rPr>
              <a:t>en.wikipedia.org</a:t>
            </a:r>
            <a:r>
              <a:rPr u="sng" dirty="0">
                <a:solidFill>
                  <a:srgbClr val="0563C1"/>
                </a:solidFill>
                <a:uFill>
                  <a:solidFill>
                    <a:srgbClr val="0563C1"/>
                  </a:solidFill>
                </a:uFill>
              </a:rPr>
              <a:t>/wiki/</a:t>
            </a:r>
            <a:r>
              <a:rPr u="sng" dirty="0" err="1">
                <a:solidFill>
                  <a:srgbClr val="0563C1"/>
                </a:solidFill>
                <a:uFill>
                  <a:solidFill>
                    <a:srgbClr val="0563C1"/>
                  </a:solidFill>
                </a:uFill>
              </a:rPr>
              <a:t>Berlin_Conference</a:t>
            </a:r>
            <a:r>
              <a:rPr u="sng" dirty="0">
                <a:solidFill>
                  <a:srgbClr val="0563C1"/>
                </a:solidFill>
                <a:uFill>
                  <a:solidFill>
                    <a:srgbClr val="0563C1"/>
                  </a:solidFill>
                </a:uFill>
              </a:rPr>
              <a:t>#/media/</a:t>
            </a:r>
            <a:r>
              <a:rPr u="sng" dirty="0" err="1">
                <a:solidFill>
                  <a:srgbClr val="0563C1"/>
                </a:solidFill>
                <a:uFill>
                  <a:solidFill>
                    <a:srgbClr val="0563C1"/>
                  </a:solidFill>
                </a:uFill>
              </a:rPr>
              <a:t>File:Kongokonferenz.jpg</a:t>
            </a:r>
            <a:endParaRPr u="sng" dirty="0">
              <a:solidFill>
                <a:srgbClr val="0563C1"/>
              </a:solidFill>
              <a:uFill>
                <a:solidFill>
                  <a:srgbClr val="0563C1"/>
                </a:solidFill>
              </a:uFill>
            </a:endParaRPr>
          </a:p>
          <a:p>
            <a:pPr marL="0" indent="0">
              <a:lnSpc>
                <a:spcPct val="120000"/>
              </a:lnSpc>
              <a:spcBef>
                <a:spcPts val="1200"/>
              </a:spcBef>
              <a:buClrTx/>
              <a:buSzTx/>
              <a:buFontTx/>
              <a:buNone/>
              <a:defRPr sz="1000">
                <a:latin typeface="+mj-lt"/>
                <a:ea typeface="+mj-ea"/>
                <a:cs typeface="+mj-cs"/>
                <a:sym typeface="Roboto"/>
              </a:defRPr>
            </a:pPr>
            <a:r>
              <a:rPr dirty="0"/>
              <a:t>Diapositive 9 : </a:t>
            </a:r>
            <a:r>
              <a:rPr u="sng" dirty="0">
                <a:solidFill>
                  <a:srgbClr val="0563C1"/>
                </a:solidFill>
                <a:uFill>
                  <a:solidFill>
                    <a:srgbClr val="0563C1"/>
                  </a:solidFill>
                </a:uFill>
              </a:rPr>
              <a:t>https://</a:t>
            </a:r>
            <a:r>
              <a:rPr u="sng" dirty="0" err="1">
                <a:solidFill>
                  <a:srgbClr val="0563C1"/>
                </a:solidFill>
                <a:uFill>
                  <a:solidFill>
                    <a:srgbClr val="0563C1"/>
                  </a:solidFill>
                </a:uFill>
              </a:rPr>
              <a:t>picryl.com</a:t>
            </a:r>
            <a:r>
              <a:rPr u="sng" dirty="0">
                <a:solidFill>
                  <a:srgbClr val="0563C1"/>
                </a:solidFill>
                <a:uFill>
                  <a:solidFill>
                    <a:srgbClr val="0563C1"/>
                  </a:solidFill>
                </a:uFill>
              </a:rPr>
              <a:t>/media/portret-van-toussaint-louverture-baf820</a:t>
            </a:r>
          </a:p>
          <a:p>
            <a:pPr marL="0" indent="0">
              <a:lnSpc>
                <a:spcPct val="120000"/>
              </a:lnSpc>
              <a:spcBef>
                <a:spcPts val="1200"/>
              </a:spcBef>
              <a:buClrTx/>
              <a:buSzTx/>
              <a:buFontTx/>
              <a:buNone/>
              <a:defRPr sz="1000">
                <a:latin typeface="+mj-lt"/>
                <a:ea typeface="+mj-ea"/>
                <a:cs typeface="+mj-cs"/>
                <a:sym typeface="Roboto"/>
              </a:defRPr>
            </a:pPr>
            <a:r>
              <a:rPr dirty="0"/>
              <a:t>Diapositive 11 : </a:t>
            </a:r>
            <a:r>
              <a:rPr u="sng" dirty="0">
                <a:solidFill>
                  <a:srgbClr val="0563C1"/>
                </a:solidFill>
                <a:uFill>
                  <a:solidFill>
                    <a:srgbClr val="0563C1"/>
                  </a:solidFill>
                </a:uFill>
              </a:rPr>
              <a:t>https://</a:t>
            </a:r>
            <a:r>
              <a:rPr u="sng" dirty="0" err="1">
                <a:solidFill>
                  <a:srgbClr val="0563C1"/>
                </a:solidFill>
                <a:uFill>
                  <a:solidFill>
                    <a:srgbClr val="0563C1"/>
                  </a:solidFill>
                </a:uFill>
              </a:rPr>
              <a:t>fr.wikipedia.org</a:t>
            </a:r>
            <a:r>
              <a:rPr u="sng" dirty="0">
                <a:solidFill>
                  <a:srgbClr val="0563C1"/>
                </a:solidFill>
                <a:uFill>
                  <a:solidFill>
                    <a:srgbClr val="0563C1"/>
                  </a:solidFill>
                </a:uFill>
              </a:rPr>
              <a:t>/wiki/</a:t>
            </a:r>
            <a:r>
              <a:rPr u="sng" dirty="0" err="1">
                <a:solidFill>
                  <a:srgbClr val="0563C1"/>
                </a:solidFill>
                <a:uFill>
                  <a:solidFill>
                    <a:srgbClr val="0563C1"/>
                  </a:solidFill>
                </a:uFill>
              </a:rPr>
              <a:t>Racialisme</a:t>
            </a:r>
            <a:r>
              <a:rPr u="sng" dirty="0">
                <a:solidFill>
                  <a:srgbClr val="0563C1"/>
                </a:solidFill>
                <a:uFill>
                  <a:solidFill>
                    <a:srgbClr val="0563C1"/>
                  </a:solidFill>
                </a:uFill>
              </a:rPr>
              <a:t>#/media/Fichier:G._Bruno_-_Le_Tour_de_la_France_par_deux_enfants_p188.jpg</a:t>
            </a:r>
            <a:r>
              <a:rPr dirty="0"/>
              <a:t> </a:t>
            </a:r>
          </a:p>
          <a:p>
            <a:pPr marL="0" indent="0">
              <a:lnSpc>
                <a:spcPct val="120000"/>
              </a:lnSpc>
              <a:spcBef>
                <a:spcPts val="1200"/>
              </a:spcBef>
              <a:buClrTx/>
              <a:buSzTx/>
              <a:buFontTx/>
              <a:buNone/>
              <a:defRPr sz="1000">
                <a:latin typeface="+mj-lt"/>
                <a:ea typeface="+mj-ea"/>
                <a:cs typeface="+mj-cs"/>
                <a:sym typeface="Roboto"/>
              </a:defRPr>
            </a:pPr>
            <a:r>
              <a:rPr dirty="0"/>
              <a:t>Diapositive 12 : </a:t>
            </a:r>
            <a:r>
              <a:rPr u="sng" dirty="0">
                <a:solidFill>
                  <a:srgbClr val="0563C1"/>
                </a:solidFill>
                <a:uFill>
                  <a:solidFill>
                    <a:srgbClr val="0563C1"/>
                  </a:solidFill>
                </a:uFill>
              </a:rPr>
              <a:t>https://</a:t>
            </a:r>
            <a:r>
              <a:rPr u="sng" dirty="0" err="1">
                <a:solidFill>
                  <a:srgbClr val="0563C1"/>
                </a:solidFill>
                <a:uFill>
                  <a:solidFill>
                    <a:srgbClr val="0563C1"/>
                  </a:solidFill>
                </a:uFill>
              </a:rPr>
              <a:t>fr.wikipedia.org</a:t>
            </a:r>
            <a:r>
              <a:rPr u="sng" dirty="0">
                <a:solidFill>
                  <a:srgbClr val="0563C1"/>
                </a:solidFill>
                <a:uFill>
                  <a:solidFill>
                    <a:srgbClr val="0563C1"/>
                  </a:solidFill>
                </a:uFill>
              </a:rPr>
              <a:t>/wiki/</a:t>
            </a:r>
            <a:r>
              <a:rPr u="sng" dirty="0" err="1">
                <a:solidFill>
                  <a:srgbClr val="0563C1"/>
                </a:solidFill>
                <a:uFill>
                  <a:solidFill>
                    <a:srgbClr val="0563C1"/>
                  </a:solidFill>
                </a:uFill>
              </a:rPr>
              <a:t>Racialisme</a:t>
            </a:r>
            <a:r>
              <a:rPr u="sng" dirty="0">
                <a:solidFill>
                  <a:srgbClr val="0563C1"/>
                </a:solidFill>
                <a:uFill>
                  <a:solidFill>
                    <a:srgbClr val="0563C1"/>
                  </a:solidFill>
                </a:uFill>
              </a:rPr>
              <a:t>#/media/Fichier:G._Bruno_-_Le_Tour_de_la_France_par_deux_enfants_p188.jpg</a:t>
            </a:r>
            <a:r>
              <a:rPr dirty="0"/>
              <a:t> </a:t>
            </a:r>
          </a:p>
          <a:p>
            <a:pPr marL="0" indent="0">
              <a:lnSpc>
                <a:spcPct val="120000"/>
              </a:lnSpc>
              <a:spcBef>
                <a:spcPts val="1200"/>
              </a:spcBef>
              <a:buClrTx/>
              <a:buSzTx/>
              <a:buFontTx/>
              <a:buNone/>
              <a:defRPr sz="1000">
                <a:latin typeface="+mj-lt"/>
                <a:ea typeface="+mj-ea"/>
                <a:cs typeface="+mj-cs"/>
                <a:sym typeface="Roboto"/>
              </a:defRPr>
            </a:pPr>
            <a:r>
              <a:rPr dirty="0"/>
              <a:t>Diapositive 13 : </a:t>
            </a:r>
            <a:r>
              <a:rPr sz="1000" u="sng" dirty="0">
                <a:solidFill>
                  <a:srgbClr val="0563C1"/>
                </a:solidFill>
                <a:uFill>
                  <a:solidFill>
                    <a:srgbClr val="0563C1"/>
                  </a:solidFill>
                </a:uFill>
                <a:latin typeface="+mj-lt"/>
                <a:ea typeface="+mj-ea"/>
                <a:cs typeface="+mj-cs"/>
                <a:hlinkClick r:id="rId2">
                  <a:extLst>
                    <a:ext uri="{A12FA001-AC4F-418D-AE19-62706E023703}">
                      <ahyp:hlinkClr xmlns:ahyp="http://schemas.microsoft.com/office/drawing/2018/hyperlinkcolor" val="tx"/>
                    </a:ext>
                  </a:extLst>
                </a:hlinkClick>
              </a:rPr>
              <a:t>https://picryl.com/media/kant-immanuel-2599da</a:t>
            </a:r>
            <a:endParaRPr sz="1000" u="sng" dirty="0">
              <a:solidFill>
                <a:srgbClr val="0563C1"/>
              </a:solidFill>
              <a:uFill>
                <a:solidFill>
                  <a:srgbClr val="0563C1"/>
                </a:solidFill>
              </a:uFill>
              <a:latin typeface="+mj-lt"/>
              <a:ea typeface="+mj-ea"/>
              <a:cs typeface="+mj-cs"/>
            </a:endParaRPr>
          </a:p>
          <a:p>
            <a:pPr marL="0" indent="0">
              <a:lnSpc>
                <a:spcPct val="120000"/>
              </a:lnSpc>
              <a:spcBef>
                <a:spcPts val="1200"/>
              </a:spcBef>
              <a:buClrTx/>
              <a:buSzTx/>
              <a:buFontTx/>
              <a:buNone/>
              <a:defRPr sz="1000">
                <a:latin typeface="+mj-lt"/>
                <a:ea typeface="+mj-ea"/>
                <a:cs typeface="+mj-cs"/>
                <a:sym typeface="Roboto"/>
              </a:defRPr>
            </a:pPr>
            <a:r>
              <a:rPr dirty="0"/>
              <a:t>Diapositive 16 : </a:t>
            </a:r>
            <a:r>
              <a:rPr u="sng" dirty="0">
                <a:solidFill>
                  <a:srgbClr val="0563C1"/>
                </a:solidFill>
                <a:uFill>
                  <a:solidFill>
                    <a:srgbClr val="0563C1"/>
                  </a:solidFill>
                </a:uFill>
              </a:rPr>
              <a:t>https://</a:t>
            </a:r>
            <a:r>
              <a:rPr u="sng" dirty="0" err="1">
                <a:solidFill>
                  <a:srgbClr val="0563C1"/>
                </a:solidFill>
                <a:uFill>
                  <a:solidFill>
                    <a:srgbClr val="0563C1"/>
                  </a:solidFill>
                </a:uFill>
              </a:rPr>
              <a:t>picryl.com</a:t>
            </a:r>
            <a:r>
              <a:rPr u="sng" dirty="0">
                <a:solidFill>
                  <a:srgbClr val="0563C1"/>
                </a:solidFill>
                <a:uFill>
                  <a:solidFill>
                    <a:srgbClr val="0563C1"/>
                  </a:solidFill>
                </a:uFill>
              </a:rPr>
              <a:t>/media/john-locke-esq-3cc6bc</a:t>
            </a:r>
          </a:p>
          <a:p>
            <a:pPr marL="0" indent="0">
              <a:lnSpc>
                <a:spcPct val="120000"/>
              </a:lnSpc>
              <a:spcBef>
                <a:spcPts val="1200"/>
              </a:spcBef>
              <a:buClrTx/>
              <a:buSzTx/>
              <a:buFontTx/>
              <a:buNone/>
              <a:defRPr sz="1000">
                <a:latin typeface="+mj-lt"/>
                <a:ea typeface="+mj-ea"/>
                <a:cs typeface="+mj-cs"/>
                <a:sym typeface="Roboto"/>
              </a:defRPr>
            </a:pPr>
            <a:r>
              <a:rPr dirty="0"/>
              <a:t>Diapositive 21 : </a:t>
            </a:r>
            <a:r>
              <a:rPr u="sng" dirty="0">
                <a:solidFill>
                  <a:srgbClr val="0563C1"/>
                </a:solidFill>
                <a:uFill>
                  <a:solidFill>
                    <a:srgbClr val="0563C1"/>
                  </a:solidFill>
                </a:uFill>
              </a:rPr>
              <a:t>https://</a:t>
            </a:r>
            <a:r>
              <a:rPr u="sng" dirty="0" err="1">
                <a:solidFill>
                  <a:srgbClr val="0563C1"/>
                </a:solidFill>
                <a:uFill>
                  <a:solidFill>
                    <a:srgbClr val="0563C1"/>
                  </a:solidFill>
                </a:uFill>
              </a:rPr>
              <a:t>picryl.com</a:t>
            </a:r>
            <a:r>
              <a:rPr u="sng" dirty="0">
                <a:solidFill>
                  <a:srgbClr val="0563C1"/>
                </a:solidFill>
                <a:uFill>
                  <a:solidFill>
                    <a:srgbClr val="0563C1"/>
                  </a:solidFill>
                </a:uFill>
              </a:rPr>
              <a:t>/media/africa-12-68-1</a:t>
            </a:r>
          </a:p>
          <a:p>
            <a:pPr marL="0" indent="0">
              <a:lnSpc>
                <a:spcPct val="120000"/>
              </a:lnSpc>
              <a:spcBef>
                <a:spcPts val="1200"/>
              </a:spcBef>
              <a:buClrTx/>
              <a:buSzTx/>
              <a:buFontTx/>
              <a:buNone/>
              <a:defRPr sz="1000">
                <a:latin typeface="+mj-lt"/>
                <a:ea typeface="+mj-ea"/>
                <a:cs typeface="+mj-cs"/>
                <a:sym typeface="Roboto"/>
              </a:defRPr>
            </a:pPr>
            <a:r>
              <a:rPr dirty="0"/>
              <a:t>Diapositive 22 : </a:t>
            </a:r>
            <a:r>
              <a:rPr u="sng" dirty="0">
                <a:solidFill>
                  <a:srgbClr val="0563C1"/>
                </a:solidFill>
                <a:uFill>
                  <a:solidFill>
                    <a:srgbClr val="0563C1"/>
                  </a:solidFill>
                </a:uFill>
              </a:rPr>
              <a:t>https://</a:t>
            </a:r>
            <a:r>
              <a:rPr u="sng" dirty="0" err="1">
                <a:solidFill>
                  <a:srgbClr val="0563C1"/>
                </a:solidFill>
                <a:uFill>
                  <a:solidFill>
                    <a:srgbClr val="0563C1"/>
                  </a:solidFill>
                </a:uFill>
              </a:rPr>
              <a:t>en.wikipedia.org</a:t>
            </a:r>
            <a:r>
              <a:rPr u="sng" dirty="0">
                <a:solidFill>
                  <a:srgbClr val="0563C1"/>
                </a:solidFill>
                <a:uFill>
                  <a:solidFill>
                    <a:srgbClr val="0563C1"/>
                  </a:solidFill>
                </a:uFill>
              </a:rPr>
              <a:t>/wiki/</a:t>
            </a:r>
            <a:r>
              <a:rPr u="sng" dirty="0" err="1">
                <a:solidFill>
                  <a:srgbClr val="0563C1"/>
                </a:solidFill>
                <a:uFill>
                  <a:solidFill>
                    <a:srgbClr val="0563C1"/>
                  </a:solidFill>
                </a:uFill>
              </a:rPr>
              <a:t>List_of_enslaved_people</a:t>
            </a:r>
            <a:r>
              <a:rPr u="sng" dirty="0">
                <a:solidFill>
                  <a:srgbClr val="0563C1"/>
                </a:solidFill>
                <a:uFill>
                  <a:solidFill>
                    <a:srgbClr val="0563C1"/>
                  </a:solidFill>
                </a:uFill>
              </a:rPr>
              <a:t>#/media/File:Livorno_Quattro_mori_monument_07.JPG</a:t>
            </a:r>
          </a:p>
          <a:p>
            <a:pPr marL="0" indent="0">
              <a:lnSpc>
                <a:spcPct val="120000"/>
              </a:lnSpc>
              <a:spcBef>
                <a:spcPts val="1200"/>
              </a:spcBef>
              <a:buClrTx/>
              <a:buSzTx/>
              <a:buFontTx/>
              <a:buNone/>
              <a:defRPr sz="1000">
                <a:latin typeface="+mj-lt"/>
                <a:ea typeface="+mj-ea"/>
                <a:cs typeface="+mj-cs"/>
                <a:sym typeface="Roboto"/>
              </a:defRPr>
            </a:pPr>
            <a:r>
              <a:rPr dirty="0"/>
              <a:t>Diapositive 24 : </a:t>
            </a:r>
            <a:r>
              <a:rPr sz="1000" u="sng" dirty="0">
                <a:solidFill>
                  <a:srgbClr val="0563C1"/>
                </a:solidFill>
                <a:uFill>
                  <a:solidFill>
                    <a:srgbClr val="0563C1"/>
                  </a:solidFill>
                </a:uFill>
                <a:latin typeface="+mj-lt"/>
                <a:ea typeface="+mj-ea"/>
                <a:cs typeface="+mj-cs"/>
                <a:hlinkClick r:id="rId3">
                  <a:extLst>
                    <a:ext uri="{A12FA001-AC4F-418D-AE19-62706E023703}">
                      <ahyp:hlinkClr xmlns:ahyp="http://schemas.microsoft.com/office/drawing/2018/hyperlinkcolor" val="tx"/>
                    </a:ext>
                  </a:extLst>
                </a:hlinkClick>
              </a:rPr>
              <a:t>https://en.wikipedia.org/wiki/Le_Marron_Inconnu#/media/File:Le_Marron_Inconnu,_detail_2009.jpg</a:t>
            </a:r>
            <a:endParaRPr sz="1000" u="sng" dirty="0">
              <a:solidFill>
                <a:srgbClr val="0563C1"/>
              </a:solidFill>
              <a:uFill>
                <a:solidFill>
                  <a:srgbClr val="0563C1"/>
                </a:solidFill>
              </a:uFill>
              <a:latin typeface="+mj-lt"/>
              <a:ea typeface="+mj-ea"/>
              <a:cs typeface="+mj-cs"/>
            </a:endParaRPr>
          </a:p>
          <a:p>
            <a:pPr marL="0" indent="0">
              <a:lnSpc>
                <a:spcPct val="120000"/>
              </a:lnSpc>
              <a:spcBef>
                <a:spcPts val="1200"/>
              </a:spcBef>
              <a:buClrTx/>
              <a:buSzTx/>
              <a:buFontTx/>
              <a:buNone/>
              <a:defRPr sz="1000">
                <a:latin typeface="+mj-lt"/>
                <a:ea typeface="+mj-ea"/>
                <a:cs typeface="+mj-cs"/>
                <a:sym typeface="Roboto"/>
              </a:defRPr>
            </a:pPr>
            <a:r>
              <a:rPr dirty="0"/>
              <a:t>Diapositive 25 : </a:t>
            </a:r>
            <a:r>
              <a:rPr u="sng" dirty="0">
                <a:solidFill>
                  <a:srgbClr val="0563C1"/>
                </a:solidFill>
                <a:uFill>
                  <a:solidFill>
                    <a:srgbClr val="0563C1"/>
                  </a:solidFill>
                </a:uFill>
              </a:rPr>
              <a:t>https://</a:t>
            </a:r>
            <a:r>
              <a:rPr u="sng" dirty="0" err="1">
                <a:solidFill>
                  <a:srgbClr val="0563C1"/>
                </a:solidFill>
                <a:uFill>
                  <a:solidFill>
                    <a:srgbClr val="0563C1"/>
                  </a:solidFill>
                </a:uFill>
              </a:rPr>
              <a:t>picryl.com</a:t>
            </a:r>
            <a:r>
              <a:rPr u="sng" dirty="0">
                <a:solidFill>
                  <a:srgbClr val="0563C1"/>
                </a:solidFill>
                <a:uFill>
                  <a:solidFill>
                    <a:srgbClr val="0563C1"/>
                  </a:solidFill>
                </a:uFill>
              </a:rPr>
              <a:t>/media/portrait-de-socrate-philosophe-7abb33</a:t>
            </a:r>
          </a:p>
        </p:txBody>
      </p:sp>
      <p:sp>
        <p:nvSpPr>
          <p:cNvPr id="387" name="Médiagraphie"/>
          <p:cNvSpPr txBox="1">
            <a:spLocks noGrp="1"/>
          </p:cNvSpPr>
          <p:nvPr>
            <p:ph type="title" idx="4294967295"/>
          </p:nvPr>
        </p:nvSpPr>
        <p:spPr>
          <a:xfrm>
            <a:off x="512227" y="606392"/>
            <a:ext cx="5831842" cy="1039447"/>
          </a:xfrm>
          <a:prstGeom prst="rect">
            <a:avLst/>
          </a:prstGeom>
        </p:spPr>
        <p:txBody>
          <a:bodyPr anchor="t"/>
          <a:lstStyle>
            <a:lvl1pPr>
              <a:defRPr sz="7000" b="0" spc="0" baseline="30942">
                <a:solidFill>
                  <a:srgbClr val="000000"/>
                </a:solidFill>
                <a:latin typeface="Volkhov Regular"/>
                <a:ea typeface="Volkhov Regular"/>
                <a:cs typeface="Volkhov Regular"/>
                <a:sym typeface="Volkhov Regular"/>
              </a:defRPr>
            </a:lvl1pPr>
          </a:lstStyle>
          <a:p>
            <a:r>
              <a:t>Médiagraphie</a:t>
            </a:r>
          </a:p>
        </p:txBody>
      </p:sp>
      <p:sp>
        <p:nvSpPr>
          <p:cNvPr id="388" name="Rectangle 14"/>
          <p:cNvSpPr/>
          <p:nvPr/>
        </p:nvSpPr>
        <p:spPr>
          <a:xfrm>
            <a:off x="599556" y="1146647"/>
            <a:ext cx="4059298" cy="860"/>
          </a:xfrm>
          <a:prstGeom prst="rect">
            <a:avLst/>
          </a:prstGeom>
          <a:solidFill>
            <a:srgbClr val="FFCD00"/>
          </a:solidFill>
          <a:ln w="57150">
            <a:solidFill>
              <a:srgbClr val="FFCD00"/>
            </a:solidFill>
            <a:miter/>
          </a:ln>
        </p:spPr>
        <p:txBody>
          <a:bodyPr lIns="45719" rIns="45719" anchor="ctr"/>
          <a:lstStyle/>
          <a:p>
            <a:pPr algn="ctr">
              <a:defRPr>
                <a:solidFill>
                  <a:srgbClr val="FFFFFF"/>
                </a:solidFill>
                <a:latin typeface="+mn-lt"/>
                <a:ea typeface="+mn-ea"/>
                <a:cs typeface="+mn-cs"/>
                <a:sym typeface="Roboto Light"/>
              </a:defRPr>
            </a:pPr>
            <a:endParaRPr/>
          </a:p>
        </p:txBody>
      </p:sp>
      <p:sp>
        <p:nvSpPr>
          <p:cNvPr id="389" name="Sous-titre 2"/>
          <p:cNvSpPr txBox="1"/>
          <p:nvPr/>
        </p:nvSpPr>
        <p:spPr>
          <a:xfrm>
            <a:off x="516953" y="1450370"/>
            <a:ext cx="10455657" cy="29646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fontScale="92500" lnSpcReduction="20000"/>
          </a:bodyPr>
          <a:lstStyle>
            <a:lvl1pPr defTabSz="868680">
              <a:lnSpc>
                <a:spcPct val="130000"/>
              </a:lnSpc>
              <a:spcBef>
                <a:spcPts val="900"/>
              </a:spcBef>
              <a:defRPr sz="1425">
                <a:latin typeface="+mn-lt"/>
                <a:ea typeface="+mn-ea"/>
                <a:cs typeface="+mn-cs"/>
                <a:sym typeface="Roboto Light"/>
              </a:defRPr>
            </a:lvl1pPr>
          </a:lstStyle>
          <a:p>
            <a:r>
              <a:t>Toutes les images sont tirées du domaine public. On pourra les consulter ici :</a:t>
            </a:r>
          </a:p>
        </p:txBody>
      </p:sp>
    </p:spTree>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1" name="Diapositive 26 : https://fr.wikipedia.org/wiki/Fabien_Eboussi_Boulaga#/media/Fichier:Fabien_Eboussi_Boulaga_1974.jpg…"/>
          <p:cNvSpPr txBox="1">
            <a:spLocks noGrp="1"/>
          </p:cNvSpPr>
          <p:nvPr>
            <p:ph type="body" idx="4294967295"/>
          </p:nvPr>
        </p:nvSpPr>
        <p:spPr>
          <a:xfrm>
            <a:off x="588288" y="1526310"/>
            <a:ext cx="11162480" cy="3454026"/>
          </a:xfrm>
          <a:prstGeom prst="rect">
            <a:avLst/>
          </a:prstGeom>
        </p:spPr>
        <p:txBody>
          <a:bodyPr lIns="0" tIns="0" rIns="0" bIns="0">
            <a:noAutofit/>
          </a:bodyPr>
          <a:lstStyle/>
          <a:p>
            <a:pPr marL="0" indent="0">
              <a:lnSpc>
                <a:spcPct val="120000"/>
              </a:lnSpc>
              <a:spcBef>
                <a:spcPts val="1200"/>
              </a:spcBef>
              <a:buClrTx/>
              <a:buSzTx/>
              <a:buFontTx/>
              <a:buNone/>
              <a:defRPr sz="1000">
                <a:latin typeface="+mj-lt"/>
                <a:ea typeface="+mj-ea"/>
                <a:cs typeface="+mj-cs"/>
                <a:sym typeface="Roboto"/>
              </a:defRPr>
            </a:pPr>
            <a:r>
              <a:rPr dirty="0"/>
              <a:t>Diapositive 26 : </a:t>
            </a:r>
            <a:r>
              <a:rPr sz="1000" u="sng" dirty="0">
                <a:solidFill>
                  <a:srgbClr val="0563C1"/>
                </a:solidFill>
                <a:uFill>
                  <a:solidFill>
                    <a:srgbClr val="0563C1"/>
                  </a:solidFill>
                </a:uFill>
                <a:latin typeface="+mj-lt"/>
                <a:ea typeface="+mj-ea"/>
                <a:cs typeface="+mj-cs"/>
                <a:hlinkClick r:id="rId2">
                  <a:extLst>
                    <a:ext uri="{A12FA001-AC4F-418D-AE19-62706E023703}">
                      <ahyp:hlinkClr xmlns:ahyp="http://schemas.microsoft.com/office/drawing/2018/hyperlinkcolor" val="tx"/>
                    </a:ext>
                  </a:extLst>
                </a:hlinkClick>
              </a:rPr>
              <a:t>https://fr.wikipedia.org/wiki/Fabien_Eboussi_Boulaga#/media/Fichier:Fabien_Eboussi_Boulaga_1974.jpg</a:t>
            </a:r>
            <a:endParaRPr sz="1000" u="sng" dirty="0">
              <a:solidFill>
                <a:srgbClr val="0563C1"/>
              </a:solidFill>
              <a:uFill>
                <a:solidFill>
                  <a:srgbClr val="0563C1"/>
                </a:solidFill>
              </a:uFill>
              <a:latin typeface="+mj-lt"/>
              <a:ea typeface="+mj-ea"/>
              <a:cs typeface="+mj-cs"/>
            </a:endParaRPr>
          </a:p>
          <a:p>
            <a:pPr marL="0" indent="0">
              <a:lnSpc>
                <a:spcPct val="120000"/>
              </a:lnSpc>
              <a:spcBef>
                <a:spcPts val="1200"/>
              </a:spcBef>
              <a:buClrTx/>
              <a:buSzTx/>
              <a:buFontTx/>
              <a:buNone/>
              <a:defRPr sz="1000">
                <a:latin typeface="+mj-lt"/>
                <a:ea typeface="+mj-ea"/>
                <a:cs typeface="+mj-cs"/>
                <a:sym typeface="Roboto"/>
              </a:defRPr>
            </a:pPr>
            <a:r>
              <a:rPr dirty="0"/>
              <a:t>Diapositive 29 : </a:t>
            </a:r>
            <a:r>
              <a:rPr sz="1000" u="sng" dirty="0">
                <a:solidFill>
                  <a:srgbClr val="0563C1"/>
                </a:solidFill>
                <a:uFill>
                  <a:solidFill>
                    <a:srgbClr val="0563C1"/>
                  </a:solidFill>
                </a:uFill>
                <a:latin typeface="+mj-lt"/>
                <a:ea typeface="+mj-ea"/>
                <a:cs typeface="+mj-cs"/>
                <a:hlinkClick r:id="rId3">
                  <a:extLst>
                    <a:ext uri="{A12FA001-AC4F-418D-AE19-62706E023703}">
                      <ahyp:hlinkClr xmlns:ahyp="http://schemas.microsoft.com/office/drawing/2018/hyperlinkcolor" val="tx"/>
                    </a:ext>
                  </a:extLst>
                </a:hlinkClick>
              </a:rPr>
              <a:t>https://en.wikipedia.org/wiki/Belgian_Congo#/media/File:Map-belgian-congo.jpg</a:t>
            </a:r>
            <a:endParaRPr sz="1000" u="sng" dirty="0">
              <a:solidFill>
                <a:srgbClr val="0563C1"/>
              </a:solidFill>
              <a:uFill>
                <a:solidFill>
                  <a:srgbClr val="0563C1"/>
                </a:solidFill>
              </a:uFill>
              <a:latin typeface="+mj-lt"/>
              <a:ea typeface="+mj-ea"/>
              <a:cs typeface="+mj-cs"/>
            </a:endParaRPr>
          </a:p>
          <a:p>
            <a:pPr marL="0" indent="0">
              <a:lnSpc>
                <a:spcPct val="120000"/>
              </a:lnSpc>
              <a:spcBef>
                <a:spcPts val="1200"/>
              </a:spcBef>
              <a:buClrTx/>
              <a:buSzTx/>
              <a:buFontTx/>
              <a:buNone/>
              <a:defRPr sz="1000">
                <a:latin typeface="+mj-lt"/>
                <a:ea typeface="+mj-ea"/>
                <a:cs typeface="+mj-cs"/>
                <a:sym typeface="Roboto"/>
              </a:defRPr>
            </a:pPr>
            <a:r>
              <a:rPr dirty="0"/>
              <a:t>Diapositive 32 : </a:t>
            </a:r>
            <a:r>
              <a:rPr u="sng" dirty="0">
                <a:solidFill>
                  <a:srgbClr val="0563C1"/>
                </a:solidFill>
                <a:uFill>
                  <a:solidFill>
                    <a:srgbClr val="0563C1"/>
                  </a:solidFill>
                </a:uFill>
              </a:rPr>
              <a:t>https://</a:t>
            </a:r>
            <a:r>
              <a:rPr u="sng" dirty="0" err="1">
                <a:solidFill>
                  <a:srgbClr val="0563C1"/>
                </a:solidFill>
                <a:uFill>
                  <a:solidFill>
                    <a:srgbClr val="0563C1"/>
                  </a:solidFill>
                </a:uFill>
              </a:rPr>
              <a:t>en.wikipedia.org</a:t>
            </a:r>
            <a:r>
              <a:rPr u="sng" dirty="0">
                <a:solidFill>
                  <a:srgbClr val="0563C1"/>
                </a:solidFill>
                <a:uFill>
                  <a:solidFill>
                    <a:srgbClr val="0563C1"/>
                  </a:solidFill>
                </a:uFill>
              </a:rPr>
              <a:t>/wiki/</a:t>
            </a:r>
            <a:r>
              <a:rPr u="sng" dirty="0" err="1">
                <a:solidFill>
                  <a:srgbClr val="0563C1"/>
                </a:solidFill>
                <a:uFill>
                  <a:solidFill>
                    <a:srgbClr val="0563C1"/>
                  </a:solidFill>
                </a:uFill>
              </a:rPr>
              <a:t>Souleymane_Bachir_Diagne</a:t>
            </a:r>
            <a:r>
              <a:rPr u="sng" dirty="0">
                <a:solidFill>
                  <a:srgbClr val="0563C1"/>
                </a:solidFill>
                <a:uFill>
                  <a:solidFill>
                    <a:srgbClr val="0563C1"/>
                  </a:solidFill>
                </a:uFill>
              </a:rPr>
              <a:t>#/media/File:Souleymane_Bachir_Diagne-Strasbourg-Septembre_2018_(2).jpg</a:t>
            </a:r>
          </a:p>
          <a:p>
            <a:pPr marL="0" indent="0">
              <a:lnSpc>
                <a:spcPct val="120000"/>
              </a:lnSpc>
              <a:spcBef>
                <a:spcPts val="1200"/>
              </a:spcBef>
              <a:buClrTx/>
              <a:buSzTx/>
              <a:buFontTx/>
              <a:buNone/>
              <a:defRPr sz="1000">
                <a:latin typeface="+mj-lt"/>
                <a:ea typeface="+mj-ea"/>
                <a:cs typeface="+mj-cs"/>
                <a:sym typeface="Roboto"/>
              </a:defRPr>
            </a:pPr>
            <a:r>
              <a:rPr dirty="0"/>
              <a:t>Diapositive 34 : </a:t>
            </a:r>
            <a:r>
              <a:rPr u="sng" dirty="0">
                <a:solidFill>
                  <a:srgbClr val="0563C1"/>
                </a:solidFill>
                <a:uFill>
                  <a:solidFill>
                    <a:srgbClr val="0563C1"/>
                  </a:solidFill>
                </a:uFill>
              </a:rPr>
              <a:t>https://</a:t>
            </a:r>
            <a:r>
              <a:rPr u="sng" dirty="0" err="1">
                <a:solidFill>
                  <a:srgbClr val="0563C1"/>
                </a:solidFill>
                <a:uFill>
                  <a:solidFill>
                    <a:srgbClr val="0563C1"/>
                  </a:solidFill>
                </a:uFill>
              </a:rPr>
              <a:t>en.wikipedia.org</a:t>
            </a:r>
            <a:r>
              <a:rPr u="sng" dirty="0">
                <a:solidFill>
                  <a:srgbClr val="0563C1"/>
                </a:solidFill>
                <a:uFill>
                  <a:solidFill>
                    <a:srgbClr val="0563C1"/>
                  </a:solidFill>
                </a:uFill>
              </a:rPr>
              <a:t>/wiki/</a:t>
            </a:r>
            <a:r>
              <a:rPr u="sng" dirty="0" err="1">
                <a:solidFill>
                  <a:srgbClr val="0563C1"/>
                </a:solidFill>
                <a:uFill>
                  <a:solidFill>
                    <a:srgbClr val="0563C1"/>
                  </a:solidFill>
                </a:uFill>
              </a:rPr>
              <a:t>Achille_Mbembe</a:t>
            </a:r>
            <a:r>
              <a:rPr u="sng" dirty="0">
                <a:solidFill>
                  <a:srgbClr val="0563C1"/>
                </a:solidFill>
                <a:uFill>
                  <a:solidFill>
                    <a:srgbClr val="0563C1"/>
                  </a:solidFill>
                </a:uFill>
              </a:rPr>
              <a:t>#/media/File:Achille_Mbembe_2.JPG</a:t>
            </a:r>
          </a:p>
          <a:p>
            <a:pPr marL="0" indent="0">
              <a:lnSpc>
                <a:spcPct val="120000"/>
              </a:lnSpc>
              <a:spcBef>
                <a:spcPts val="1200"/>
              </a:spcBef>
              <a:buClrTx/>
              <a:buSzTx/>
              <a:buFontTx/>
              <a:buNone/>
              <a:defRPr sz="1000">
                <a:latin typeface="+mj-lt"/>
                <a:ea typeface="+mj-ea"/>
                <a:cs typeface="+mj-cs"/>
                <a:sym typeface="Roboto"/>
              </a:defRPr>
            </a:pPr>
            <a:r>
              <a:rPr dirty="0"/>
              <a:t>Diapositive 36 : </a:t>
            </a:r>
            <a:r>
              <a:rPr u="sng" dirty="0">
                <a:solidFill>
                  <a:srgbClr val="0563C1"/>
                </a:solidFill>
                <a:uFill>
                  <a:solidFill>
                    <a:srgbClr val="0563C1"/>
                  </a:solidFill>
                </a:uFill>
              </a:rPr>
              <a:t>https://</a:t>
            </a:r>
            <a:r>
              <a:rPr u="sng" dirty="0" err="1">
                <a:solidFill>
                  <a:srgbClr val="0563C1"/>
                </a:solidFill>
                <a:uFill>
                  <a:solidFill>
                    <a:srgbClr val="0563C1"/>
                  </a:solidFill>
                </a:uFill>
              </a:rPr>
              <a:t>en.wikipedia.org</a:t>
            </a:r>
            <a:r>
              <a:rPr u="sng" dirty="0">
                <a:solidFill>
                  <a:srgbClr val="0563C1"/>
                </a:solidFill>
                <a:uFill>
                  <a:solidFill>
                    <a:srgbClr val="0563C1"/>
                  </a:solidFill>
                </a:uFill>
              </a:rPr>
              <a:t>/wiki/</a:t>
            </a:r>
            <a:r>
              <a:rPr u="sng" dirty="0" err="1">
                <a:solidFill>
                  <a:srgbClr val="0563C1"/>
                </a:solidFill>
                <a:uFill>
                  <a:solidFill>
                    <a:srgbClr val="0563C1"/>
                  </a:solidFill>
                </a:uFill>
              </a:rPr>
              <a:t>Nok_culture</a:t>
            </a:r>
            <a:endParaRPr u="sng" dirty="0">
              <a:solidFill>
                <a:srgbClr val="0563C1"/>
              </a:solidFill>
              <a:uFill>
                <a:solidFill>
                  <a:srgbClr val="0563C1"/>
                </a:solidFill>
              </a:uFill>
            </a:endParaRPr>
          </a:p>
          <a:p>
            <a:pPr marL="0" indent="0">
              <a:lnSpc>
                <a:spcPct val="120000"/>
              </a:lnSpc>
              <a:spcBef>
                <a:spcPts val="1200"/>
              </a:spcBef>
              <a:buClrTx/>
              <a:buSzTx/>
              <a:buFontTx/>
              <a:buNone/>
              <a:defRPr sz="1000">
                <a:latin typeface="+mj-lt"/>
                <a:ea typeface="+mj-ea"/>
                <a:cs typeface="+mj-cs"/>
                <a:sym typeface="Roboto"/>
              </a:defRPr>
            </a:pPr>
            <a:r>
              <a:rPr dirty="0"/>
              <a:t>Diapositive 37 : </a:t>
            </a:r>
            <a:r>
              <a:rPr u="sng" dirty="0">
                <a:solidFill>
                  <a:srgbClr val="0563C1"/>
                </a:solidFill>
                <a:uFill>
                  <a:solidFill>
                    <a:srgbClr val="0563C1"/>
                  </a:solidFill>
                </a:uFill>
              </a:rPr>
              <a:t>https://</a:t>
            </a:r>
            <a:r>
              <a:rPr u="sng" dirty="0" err="1">
                <a:solidFill>
                  <a:srgbClr val="0563C1"/>
                </a:solidFill>
                <a:uFill>
                  <a:solidFill>
                    <a:srgbClr val="0563C1"/>
                  </a:solidFill>
                </a:uFill>
              </a:rPr>
              <a:t>en.wikipedia.org</a:t>
            </a:r>
            <a:r>
              <a:rPr u="sng" dirty="0">
                <a:solidFill>
                  <a:srgbClr val="0563C1"/>
                </a:solidFill>
                <a:uFill>
                  <a:solidFill>
                    <a:srgbClr val="0563C1"/>
                  </a:solidFill>
                </a:uFill>
              </a:rPr>
              <a:t>/wiki/</a:t>
            </a:r>
            <a:r>
              <a:rPr u="sng" dirty="0" err="1">
                <a:solidFill>
                  <a:srgbClr val="0563C1"/>
                </a:solidFill>
                <a:uFill>
                  <a:solidFill>
                    <a:srgbClr val="0563C1"/>
                  </a:solidFill>
                </a:uFill>
              </a:rPr>
              <a:t>Removal_of_Confederate_monuments_and_memorials</a:t>
            </a:r>
            <a:r>
              <a:rPr u="sng" dirty="0">
                <a:solidFill>
                  <a:srgbClr val="0563C1"/>
                </a:solidFill>
                <a:uFill>
                  <a:solidFill>
                    <a:srgbClr val="0563C1"/>
                  </a:solidFill>
                </a:uFill>
              </a:rPr>
              <a:t>#/media/File:Lee_Park,_Charlottesville,_</a:t>
            </a:r>
            <a:r>
              <a:rPr u="sng" dirty="0" err="1">
                <a:solidFill>
                  <a:srgbClr val="0563C1"/>
                </a:solidFill>
                <a:uFill>
                  <a:solidFill>
                    <a:srgbClr val="0563C1"/>
                  </a:solidFill>
                </a:uFill>
              </a:rPr>
              <a:t>VA.jpg</a:t>
            </a:r>
            <a:endParaRPr u="sng" dirty="0">
              <a:solidFill>
                <a:srgbClr val="0563C1"/>
              </a:solidFill>
              <a:uFill>
                <a:solidFill>
                  <a:srgbClr val="0563C1"/>
                </a:solidFill>
              </a:uFill>
            </a:endParaRPr>
          </a:p>
        </p:txBody>
      </p:sp>
      <p:sp>
        <p:nvSpPr>
          <p:cNvPr id="392" name="Médiagraphie"/>
          <p:cNvSpPr txBox="1">
            <a:spLocks noGrp="1"/>
          </p:cNvSpPr>
          <p:nvPr>
            <p:ph type="title" idx="4294967295"/>
          </p:nvPr>
        </p:nvSpPr>
        <p:spPr>
          <a:xfrm>
            <a:off x="540728" y="385213"/>
            <a:ext cx="3491882" cy="837676"/>
          </a:xfrm>
          <a:prstGeom prst="rect">
            <a:avLst/>
          </a:prstGeom>
        </p:spPr>
        <p:txBody>
          <a:bodyPr>
            <a:normAutofit/>
          </a:bodyPr>
          <a:lstStyle>
            <a:lvl1pPr defTabSz="457200">
              <a:defRPr sz="3500" b="0" spc="0" baseline="29885">
                <a:solidFill>
                  <a:srgbClr val="000000"/>
                </a:solidFill>
                <a:latin typeface="Volkhov Regular"/>
                <a:ea typeface="Volkhov Regular"/>
                <a:cs typeface="Volkhov Regular"/>
                <a:sym typeface="Volkhov Regular"/>
              </a:defRPr>
            </a:lvl1pPr>
          </a:lstStyle>
          <a:p>
            <a:r>
              <a:t>Médiagraphie</a:t>
            </a:r>
          </a:p>
        </p:txBody>
      </p:sp>
      <p:sp>
        <p:nvSpPr>
          <p:cNvPr id="393" name="Rectangle 14"/>
          <p:cNvSpPr/>
          <p:nvPr/>
        </p:nvSpPr>
        <p:spPr>
          <a:xfrm>
            <a:off x="599556" y="891151"/>
            <a:ext cx="1980581" cy="28318"/>
          </a:xfrm>
          <a:prstGeom prst="rect">
            <a:avLst/>
          </a:prstGeom>
          <a:solidFill>
            <a:srgbClr val="FFCD00"/>
          </a:solidFill>
          <a:ln w="12700">
            <a:miter lim="400000"/>
          </a:ln>
        </p:spPr>
        <p:txBody>
          <a:bodyPr lIns="45719" rIns="45719" anchor="ctr"/>
          <a:lstStyle/>
          <a:p>
            <a:endParaRPr/>
          </a:p>
        </p:txBody>
      </p:sp>
      <p:sp>
        <p:nvSpPr>
          <p:cNvPr id="394" name="Sous-titre 2"/>
          <p:cNvSpPr txBox="1"/>
          <p:nvPr/>
        </p:nvSpPr>
        <p:spPr>
          <a:xfrm>
            <a:off x="516953" y="1055431"/>
            <a:ext cx="5137285" cy="33491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lvl1pPr defTabSz="676655">
              <a:lnSpc>
                <a:spcPct val="130000"/>
              </a:lnSpc>
              <a:spcBef>
                <a:spcPts val="700"/>
              </a:spcBef>
              <a:defRPr sz="1184">
                <a:latin typeface="+mn-lt"/>
                <a:ea typeface="+mn-ea"/>
                <a:cs typeface="+mn-cs"/>
                <a:sym typeface="Roboto Light"/>
              </a:defRPr>
            </a:lvl1pPr>
          </a:lstStyle>
          <a:p>
            <a:r>
              <a:t>Toutes les images sont tirées du domaine public. On pourra les consulter ici :</a:t>
            </a: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 name="Une expérience historique commune"/>
          <p:cNvSpPr txBox="1">
            <a:spLocks noGrp="1"/>
          </p:cNvSpPr>
          <p:nvPr>
            <p:ph type="title" idx="4294967295"/>
          </p:nvPr>
        </p:nvSpPr>
        <p:spPr>
          <a:xfrm>
            <a:off x="1231900" y="17462"/>
            <a:ext cx="9520116" cy="3204136"/>
          </a:xfrm>
          <a:prstGeom prst="rect">
            <a:avLst/>
          </a:prstGeom>
        </p:spPr>
        <p:txBody>
          <a:bodyPr anchor="b"/>
          <a:lstStyle>
            <a:lvl1pPr algn="ctr">
              <a:defRPr sz="6500" b="0" spc="0">
                <a:solidFill>
                  <a:srgbClr val="FFFFFF"/>
                </a:solidFill>
                <a:latin typeface="Volkhov Regular"/>
                <a:ea typeface="Volkhov Regular"/>
                <a:cs typeface="Volkhov Regular"/>
                <a:sym typeface="Volkhov Regular"/>
              </a:defRPr>
            </a:lvl1pPr>
          </a:lstStyle>
          <a:p>
            <a:r>
              <a:t>Une expérience historique commune</a:t>
            </a:r>
          </a:p>
        </p:txBody>
      </p:sp>
      <p:sp>
        <p:nvSpPr>
          <p:cNvPr id="173" name="L’ESCLAVAGE ET SES SUITES…"/>
          <p:cNvSpPr txBox="1">
            <a:spLocks noGrp="1"/>
          </p:cNvSpPr>
          <p:nvPr>
            <p:ph type="body" sz="quarter" idx="4294967295"/>
          </p:nvPr>
        </p:nvSpPr>
        <p:spPr>
          <a:xfrm>
            <a:off x="1908334" y="3768021"/>
            <a:ext cx="8074709" cy="1822380"/>
          </a:xfrm>
          <a:prstGeom prst="rect">
            <a:avLst/>
          </a:prstGeom>
        </p:spPr>
        <p:txBody>
          <a:bodyPr>
            <a:normAutofit fontScale="92500"/>
          </a:bodyPr>
          <a:lstStyle/>
          <a:p>
            <a:pPr marL="0" indent="0" algn="ctr" defTabSz="722376">
              <a:lnSpc>
                <a:spcPct val="150000"/>
              </a:lnSpc>
              <a:spcBef>
                <a:spcPts val="800"/>
              </a:spcBef>
              <a:buClrTx/>
              <a:buSzTx/>
              <a:buFontTx/>
              <a:buNone/>
              <a:defRPr sz="2528" spc="50">
                <a:solidFill>
                  <a:srgbClr val="FFFFFF"/>
                </a:solidFill>
                <a:latin typeface="+mn-lt"/>
                <a:ea typeface="+mn-ea"/>
                <a:cs typeface="+mn-cs"/>
                <a:sym typeface="Roboto Light"/>
              </a:defRPr>
            </a:pPr>
            <a:r>
              <a:t>L’ESCLAVAGE ET SES SUITES </a:t>
            </a:r>
          </a:p>
          <a:p>
            <a:pPr marL="0" indent="0" algn="ctr" defTabSz="722376">
              <a:lnSpc>
                <a:spcPct val="150000"/>
              </a:lnSpc>
              <a:spcBef>
                <a:spcPts val="800"/>
              </a:spcBef>
              <a:buClrTx/>
              <a:buSzTx/>
              <a:buFontTx/>
              <a:buNone/>
              <a:defRPr sz="2528" spc="50">
                <a:solidFill>
                  <a:srgbClr val="FFFFFF"/>
                </a:solidFill>
                <a:latin typeface="+mn-lt"/>
                <a:ea typeface="+mn-ea"/>
                <a:cs typeface="+mn-cs"/>
                <a:sym typeface="Roboto Light"/>
              </a:defRPr>
            </a:pPr>
            <a:r>
              <a:t>LA COLONISATION </a:t>
            </a:r>
          </a:p>
          <a:p>
            <a:pPr marL="0" indent="0" algn="ctr" defTabSz="722376">
              <a:lnSpc>
                <a:spcPct val="150000"/>
              </a:lnSpc>
              <a:spcBef>
                <a:spcPts val="800"/>
              </a:spcBef>
              <a:buClrTx/>
              <a:buSzTx/>
              <a:buFontTx/>
              <a:buNone/>
              <a:defRPr sz="2528" spc="50">
                <a:solidFill>
                  <a:srgbClr val="FFFFFF"/>
                </a:solidFill>
                <a:latin typeface="+mn-lt"/>
                <a:ea typeface="+mn-ea"/>
                <a:cs typeface="+mn-cs"/>
                <a:sym typeface="Roboto Light"/>
              </a:defRPr>
            </a:pPr>
            <a:r>
              <a:t>LA RACIALISATION </a:t>
            </a:r>
          </a:p>
        </p:txBody>
      </p:sp>
      <p:sp>
        <p:nvSpPr>
          <p:cNvPr id="174" name="Rectangle 31"/>
          <p:cNvSpPr/>
          <p:nvPr/>
        </p:nvSpPr>
        <p:spPr>
          <a:xfrm>
            <a:off x="1825387" y="3387890"/>
            <a:ext cx="8342204" cy="3117"/>
          </a:xfrm>
          <a:prstGeom prst="rect">
            <a:avLst/>
          </a:prstGeom>
          <a:solidFill>
            <a:srgbClr val="FFCD00"/>
          </a:solidFill>
          <a:ln w="57150">
            <a:solidFill>
              <a:srgbClr val="FFCD00"/>
            </a:solidFill>
            <a:miter/>
          </a:ln>
        </p:spPr>
        <p:txBody>
          <a:bodyPr lIns="45719" rIns="45719" anchor="ctr"/>
          <a:lstStyle/>
          <a:p>
            <a:pPr algn="ctr">
              <a:defRPr>
                <a:solidFill>
                  <a:srgbClr val="FFFFFF"/>
                </a:solidFill>
                <a:latin typeface="+mn-lt"/>
                <a:ea typeface="+mn-ea"/>
                <a:cs typeface="+mn-cs"/>
                <a:sym typeface="Roboto Light"/>
              </a:defRPr>
            </a:pPr>
            <a:endParaRPr/>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6" name="Image 4" descr="Image 4"/>
          <p:cNvPicPr>
            <a:picLocks noChangeAspect="1"/>
          </p:cNvPicPr>
          <p:nvPr/>
        </p:nvPicPr>
        <p:blipFill>
          <a:blip r:embed="rId3">
            <a:alphaModFix amt="55121"/>
          </a:blip>
          <a:stretch>
            <a:fillRect/>
          </a:stretch>
        </p:blipFill>
        <p:spPr>
          <a:xfrm>
            <a:off x="19" y="9"/>
            <a:ext cx="12191981" cy="6857991"/>
          </a:xfrm>
          <a:prstGeom prst="rect">
            <a:avLst/>
          </a:prstGeom>
          <a:ln w="12700">
            <a:miter lim="400000"/>
          </a:ln>
        </p:spPr>
      </p:pic>
      <p:sp>
        <p:nvSpPr>
          <p:cNvPr id="177" name="L'esclavage"/>
          <p:cNvSpPr txBox="1">
            <a:spLocks noGrp="1"/>
          </p:cNvSpPr>
          <p:nvPr>
            <p:ph type="title" idx="4294967295"/>
          </p:nvPr>
        </p:nvSpPr>
        <p:spPr>
          <a:xfrm>
            <a:off x="34195" y="847556"/>
            <a:ext cx="5420568" cy="3956690"/>
          </a:xfrm>
          <a:prstGeom prst="rect">
            <a:avLst/>
          </a:prstGeom>
        </p:spPr>
        <p:txBody>
          <a:bodyPr/>
          <a:lstStyle>
            <a:lvl1pPr algn="ctr">
              <a:defRPr sz="6500" b="0" spc="0">
                <a:solidFill>
                  <a:srgbClr val="FFFFFF"/>
                </a:solidFill>
                <a:latin typeface="Volkhov Regular"/>
                <a:ea typeface="Volkhov Regular"/>
                <a:cs typeface="Volkhov Regular"/>
                <a:sym typeface="Volkhov Regular"/>
              </a:defRPr>
            </a:lvl1pPr>
          </a:lstStyle>
          <a:p>
            <a:r>
              <a:t>L'esclavage</a:t>
            </a:r>
          </a:p>
        </p:txBody>
      </p:sp>
      <p:sp>
        <p:nvSpPr>
          <p:cNvPr id="178" name="Une vidéo qui représente la traite atlantique des esclaves https://www.youtube.com/watch?v=sBOOIW…"/>
          <p:cNvSpPr txBox="1">
            <a:spLocks noGrp="1"/>
          </p:cNvSpPr>
          <p:nvPr>
            <p:ph type="body" idx="4294967295"/>
          </p:nvPr>
        </p:nvSpPr>
        <p:spPr>
          <a:xfrm>
            <a:off x="5612361" y="306020"/>
            <a:ext cx="6132162" cy="6019086"/>
          </a:xfrm>
          <a:prstGeom prst="rect">
            <a:avLst/>
          </a:prstGeom>
        </p:spPr>
        <p:txBody>
          <a:bodyPr anchor="ctr"/>
          <a:lstStyle/>
          <a:p>
            <a:pPr marL="457200" indent="-457200">
              <a:lnSpc>
                <a:spcPct val="120000"/>
              </a:lnSpc>
              <a:spcBef>
                <a:spcPts val="1500"/>
              </a:spcBef>
              <a:buClr>
                <a:srgbClr val="FFCD00"/>
              </a:buClr>
              <a:buSzPct val="150000"/>
              <a:buFont typeface="Arial"/>
              <a:buChar char="•"/>
              <a:defRPr sz="2600">
                <a:solidFill>
                  <a:srgbClr val="FFFFFF"/>
                </a:solidFill>
                <a:latin typeface="+mn-lt"/>
                <a:ea typeface="+mn-ea"/>
                <a:cs typeface="+mn-cs"/>
                <a:sym typeface="Roboto Light"/>
              </a:defRPr>
            </a:pPr>
            <a:r>
              <a:t>Une vidéo qui représente la traite atlantique des esclaves </a:t>
            </a:r>
            <a:r>
              <a:rPr u="sng"/>
              <a:t>https://www.youtube.com/watch?v=sBOOIW</a:t>
            </a:r>
          </a:p>
          <a:p>
            <a:pPr marL="457200" indent="-457200">
              <a:lnSpc>
                <a:spcPct val="120000"/>
              </a:lnSpc>
              <a:spcBef>
                <a:spcPts val="1500"/>
              </a:spcBef>
              <a:buClr>
                <a:srgbClr val="FFCD00"/>
              </a:buClr>
              <a:buSzPct val="150000"/>
              <a:buFont typeface="Arial"/>
              <a:buChar char="•"/>
              <a:defRPr sz="2600">
                <a:solidFill>
                  <a:srgbClr val="FFFFFF"/>
                </a:solidFill>
                <a:latin typeface="+mn-lt"/>
                <a:ea typeface="+mn-ea"/>
                <a:cs typeface="+mn-cs"/>
                <a:sym typeface="Roboto Light"/>
              </a:defRPr>
            </a:pPr>
            <a:r>
              <a:t>Dès le 8e siècle : traite arabe </a:t>
            </a:r>
            <a:br/>
            <a:r>
              <a:t>des esclaves africain.e.s (entre 12 et 17 millions de personnes déportées)</a:t>
            </a:r>
          </a:p>
          <a:p>
            <a:pPr marL="457200" indent="-457200">
              <a:lnSpc>
                <a:spcPct val="120000"/>
              </a:lnSpc>
              <a:spcBef>
                <a:spcPts val="1500"/>
              </a:spcBef>
              <a:buClr>
                <a:srgbClr val="FFCD00"/>
              </a:buClr>
              <a:buSzPct val="150000"/>
              <a:buFont typeface="Arial"/>
              <a:buChar char="•"/>
              <a:defRPr sz="2600">
                <a:solidFill>
                  <a:srgbClr val="FFFFFF"/>
                </a:solidFill>
                <a:latin typeface="+mn-lt"/>
                <a:ea typeface="+mn-ea"/>
                <a:cs typeface="+mn-cs"/>
                <a:sym typeface="Roboto Light"/>
              </a:defRPr>
            </a:pPr>
            <a:r>
              <a:t>Dès la seconde moitié du 15e  siècle : traite atlantique des esclaves africain.e.s (entre 9 et 11 millions </a:t>
            </a:r>
            <a:br/>
            <a:r>
              <a:t>de personnes déportées)</a:t>
            </a:r>
          </a:p>
        </p:txBody>
      </p:sp>
      <p:sp>
        <p:nvSpPr>
          <p:cNvPr id="179" name="Straight Connector 17"/>
          <p:cNvSpPr/>
          <p:nvPr/>
        </p:nvSpPr>
        <p:spPr>
          <a:xfrm flipH="1">
            <a:off x="5367170" y="922843"/>
            <a:ext cx="1" cy="4785440"/>
          </a:xfrm>
          <a:prstGeom prst="line">
            <a:avLst/>
          </a:prstGeom>
          <a:solidFill>
            <a:srgbClr val="FFCD00"/>
          </a:solidFill>
          <a:ln w="57150">
            <a:solidFill>
              <a:srgbClr val="FFCD00"/>
            </a:solidFill>
            <a:miter/>
          </a:ln>
        </p:spPr>
        <p:txBody>
          <a:bodyPr lIns="45719" rIns="45719" anchor="ctr"/>
          <a:lstStyle/>
          <a:p>
            <a:pPr algn="ctr">
              <a:defRPr>
                <a:solidFill>
                  <a:srgbClr val="FFFFFF"/>
                </a:solidFill>
                <a:latin typeface="+mn-lt"/>
                <a:ea typeface="+mn-ea"/>
                <a:cs typeface="+mn-cs"/>
                <a:sym typeface="Roboto Light"/>
              </a:defRPr>
            </a:pPr>
            <a:endParaRPr/>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3" name="Image 5" descr="Image 5"/>
          <p:cNvPicPr>
            <a:picLocks noChangeAspect="1"/>
          </p:cNvPicPr>
          <p:nvPr/>
        </p:nvPicPr>
        <p:blipFill>
          <a:blip r:embed="rId3">
            <a:alphaModFix amt="49768"/>
          </a:blip>
          <a:srcRect l="1404" t="31721" r="1403" b="26044"/>
          <a:stretch>
            <a:fillRect/>
          </a:stretch>
        </p:blipFill>
        <p:spPr>
          <a:xfrm>
            <a:off x="19" y="-2"/>
            <a:ext cx="12191981" cy="6858001"/>
          </a:xfrm>
          <a:prstGeom prst="rect">
            <a:avLst/>
          </a:prstGeom>
          <a:ln w="12700">
            <a:miter lim="400000"/>
          </a:ln>
        </p:spPr>
      </p:pic>
      <p:sp>
        <p:nvSpPr>
          <p:cNvPr id="184" name="L’esclavage et ses suites : Les codes noirs"/>
          <p:cNvSpPr txBox="1">
            <a:spLocks noGrp="1"/>
          </p:cNvSpPr>
          <p:nvPr>
            <p:ph type="title" idx="4294967295"/>
          </p:nvPr>
        </p:nvSpPr>
        <p:spPr>
          <a:xfrm>
            <a:off x="392865" y="966213"/>
            <a:ext cx="5087784" cy="4698700"/>
          </a:xfrm>
          <a:prstGeom prst="rect">
            <a:avLst/>
          </a:prstGeom>
        </p:spPr>
        <p:txBody>
          <a:bodyPr/>
          <a:lstStyle/>
          <a:p>
            <a:pPr algn="r">
              <a:defRPr sz="5000" b="0" spc="0">
                <a:solidFill>
                  <a:srgbClr val="FFFFFF"/>
                </a:solidFill>
                <a:latin typeface="Volkhov Regular"/>
                <a:ea typeface="Volkhov Regular"/>
                <a:cs typeface="Volkhov Regular"/>
                <a:sym typeface="Volkhov Regular"/>
              </a:defRPr>
            </a:pPr>
            <a:r>
              <a:t>L’esclavage</a:t>
            </a:r>
            <a:br/>
            <a:r>
              <a:t>et ses suites :</a:t>
            </a:r>
            <a:br/>
            <a:r>
              <a:t>Les codes noirs</a:t>
            </a:r>
          </a:p>
        </p:txBody>
      </p:sp>
      <p:sp>
        <p:nvSpPr>
          <p:cNvPr id="185" name="Au 18e siècle apparaissent  les premiers « codes noirs » ,  dans lesquels les personnes noires sont présentées comme  des marchandises."/>
          <p:cNvSpPr txBox="1">
            <a:spLocks noGrp="1"/>
          </p:cNvSpPr>
          <p:nvPr>
            <p:ph type="body" sz="half" idx="4294967295"/>
          </p:nvPr>
        </p:nvSpPr>
        <p:spPr>
          <a:xfrm>
            <a:off x="5666973" y="922220"/>
            <a:ext cx="6132162" cy="4786686"/>
          </a:xfrm>
          <a:prstGeom prst="rect">
            <a:avLst/>
          </a:prstGeom>
        </p:spPr>
        <p:txBody>
          <a:bodyPr anchor="ctr"/>
          <a:lstStyle/>
          <a:p>
            <a:pPr marL="0" indent="0">
              <a:lnSpc>
                <a:spcPct val="120000"/>
              </a:lnSpc>
              <a:spcBef>
                <a:spcPts val="1500"/>
              </a:spcBef>
              <a:buClr>
                <a:srgbClr val="FFCD00"/>
              </a:buClr>
              <a:buSzTx/>
              <a:buFont typeface="Arial"/>
              <a:buNone/>
              <a:defRPr sz="2600">
                <a:solidFill>
                  <a:srgbClr val="FFFFFF"/>
                </a:solidFill>
                <a:latin typeface="+mn-lt"/>
                <a:ea typeface="+mn-ea"/>
                <a:cs typeface="+mn-cs"/>
                <a:sym typeface="Roboto Light"/>
              </a:defRPr>
            </a:pPr>
            <a:r>
              <a:t>Au 18e siècle apparaissent </a:t>
            </a:r>
            <a:br/>
            <a:r>
              <a:t>les premiers « codes noirs » , </a:t>
            </a:r>
            <a:br/>
            <a:r>
              <a:t>dans lesquels les personnes noires sont présentées comme </a:t>
            </a:r>
            <a:br/>
            <a:r>
              <a:t>des marchandises.</a:t>
            </a:r>
          </a:p>
        </p:txBody>
      </p:sp>
      <p:sp>
        <p:nvSpPr>
          <p:cNvPr id="186" name="Straight Connector 17"/>
          <p:cNvSpPr/>
          <p:nvPr/>
        </p:nvSpPr>
        <p:spPr>
          <a:xfrm flipH="1">
            <a:off x="5725840" y="922843"/>
            <a:ext cx="1" cy="4785440"/>
          </a:xfrm>
          <a:prstGeom prst="line">
            <a:avLst/>
          </a:prstGeom>
          <a:solidFill>
            <a:srgbClr val="FFCD00"/>
          </a:solidFill>
          <a:ln w="57150">
            <a:solidFill>
              <a:srgbClr val="FFCD00"/>
            </a:solidFill>
            <a:miter/>
          </a:ln>
        </p:spPr>
        <p:txBody>
          <a:bodyPr lIns="45719" rIns="45719" anchor="ctr"/>
          <a:lstStyle/>
          <a:p>
            <a:pPr algn="ctr">
              <a:defRPr>
                <a:solidFill>
                  <a:srgbClr val="FFFFFF"/>
                </a:solidFill>
                <a:latin typeface="+mn-lt"/>
                <a:ea typeface="+mn-ea"/>
                <a:cs typeface="+mn-cs"/>
                <a:sym typeface="Roboto Light"/>
              </a:defRPr>
            </a:pPr>
            <a:endParaRPr/>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0" name="Image 4" descr="Image 4"/>
          <p:cNvPicPr>
            <a:picLocks noChangeAspect="1"/>
          </p:cNvPicPr>
          <p:nvPr/>
        </p:nvPicPr>
        <p:blipFill>
          <a:blip r:embed="rId3">
            <a:alphaModFix amt="75347"/>
          </a:blip>
          <a:srcRect l="1449" t="23197" r="1449" b="8248"/>
          <a:stretch>
            <a:fillRect/>
          </a:stretch>
        </p:blipFill>
        <p:spPr>
          <a:xfrm>
            <a:off x="-5711" y="-17279"/>
            <a:ext cx="12203442" cy="6892558"/>
          </a:xfrm>
          <a:prstGeom prst="rect">
            <a:avLst/>
          </a:prstGeom>
          <a:ln w="12700">
            <a:miter lim="400000"/>
          </a:ln>
        </p:spPr>
      </p:pic>
      <p:sp>
        <p:nvSpPr>
          <p:cNvPr id="191" name="La colonisation"/>
          <p:cNvSpPr txBox="1">
            <a:spLocks noGrp="1"/>
          </p:cNvSpPr>
          <p:nvPr>
            <p:ph type="title" idx="4294967295"/>
          </p:nvPr>
        </p:nvSpPr>
        <p:spPr>
          <a:xfrm>
            <a:off x="250771" y="1978688"/>
            <a:ext cx="5087784" cy="4271545"/>
          </a:xfrm>
          <a:prstGeom prst="rect">
            <a:avLst/>
          </a:prstGeom>
        </p:spPr>
        <p:txBody>
          <a:bodyPr/>
          <a:lstStyle>
            <a:lvl1pPr algn="r">
              <a:defRPr sz="5200" b="0" spc="0">
                <a:solidFill>
                  <a:srgbClr val="FFFFFF"/>
                </a:solidFill>
                <a:latin typeface="Volkhov Regular"/>
                <a:ea typeface="Volkhov Regular"/>
                <a:cs typeface="Volkhov Regular"/>
                <a:sym typeface="Volkhov Regular"/>
              </a:defRPr>
            </a:lvl1pPr>
          </a:lstStyle>
          <a:p>
            <a:r>
              <a:t>La colonisation</a:t>
            </a:r>
          </a:p>
        </p:txBody>
      </p:sp>
      <p:sp>
        <p:nvSpPr>
          <p:cNvPr id="192" name="Dès le 15e siècle, la rencontre entre  les puissances européennes et  les populations autochtones en Amérique et en Afrique est marquée par de nombreuses violences  et une désorganisation  des modes de vies."/>
          <p:cNvSpPr txBox="1">
            <a:spLocks noGrp="1"/>
          </p:cNvSpPr>
          <p:nvPr>
            <p:ph type="body" sz="half" idx="4294967295"/>
          </p:nvPr>
        </p:nvSpPr>
        <p:spPr>
          <a:xfrm>
            <a:off x="5986912" y="1938694"/>
            <a:ext cx="5898849" cy="4351533"/>
          </a:xfrm>
          <a:prstGeom prst="rect">
            <a:avLst/>
          </a:prstGeom>
        </p:spPr>
        <p:txBody>
          <a:bodyPr anchor="ctr"/>
          <a:lstStyle/>
          <a:p>
            <a:pPr marL="0" indent="0">
              <a:lnSpc>
                <a:spcPct val="120000"/>
              </a:lnSpc>
              <a:spcBef>
                <a:spcPts val="1500"/>
              </a:spcBef>
              <a:buClr>
                <a:srgbClr val="FFCD00"/>
              </a:buClr>
              <a:buSzTx/>
              <a:buFont typeface="Arial"/>
              <a:buNone/>
              <a:defRPr sz="2600">
                <a:solidFill>
                  <a:srgbClr val="FFFFFF"/>
                </a:solidFill>
                <a:latin typeface="+mn-lt"/>
                <a:ea typeface="+mn-ea"/>
                <a:cs typeface="+mn-cs"/>
                <a:sym typeface="Roboto Light"/>
              </a:defRPr>
            </a:pPr>
            <a:r>
              <a:rPr dirty="0" err="1"/>
              <a:t>Dès</a:t>
            </a:r>
            <a:r>
              <a:rPr dirty="0"/>
              <a:t> le 15e siècle, la rencontre </a:t>
            </a:r>
            <a:br>
              <a:rPr lang="fr-CA" dirty="0"/>
            </a:br>
            <a:r>
              <a:rPr dirty="0"/>
              <a:t>entre les </a:t>
            </a:r>
            <a:r>
              <a:rPr dirty="0" err="1"/>
              <a:t>puissances</a:t>
            </a:r>
            <a:r>
              <a:rPr dirty="0"/>
              <a:t> </a:t>
            </a:r>
            <a:r>
              <a:rPr dirty="0" err="1"/>
              <a:t>européennes</a:t>
            </a:r>
            <a:r>
              <a:rPr dirty="0"/>
              <a:t> </a:t>
            </a:r>
            <a:br>
              <a:rPr lang="fr-CA" dirty="0"/>
            </a:br>
            <a:r>
              <a:rPr dirty="0"/>
              <a:t>et les populations </a:t>
            </a:r>
            <a:r>
              <a:rPr dirty="0" err="1"/>
              <a:t>autochtones</a:t>
            </a:r>
            <a:r>
              <a:rPr dirty="0"/>
              <a:t> </a:t>
            </a:r>
            <a:r>
              <a:rPr dirty="0" err="1"/>
              <a:t>en</a:t>
            </a:r>
            <a:r>
              <a:rPr dirty="0"/>
              <a:t> </a:t>
            </a:r>
            <a:r>
              <a:rPr dirty="0" err="1"/>
              <a:t>Amérique</a:t>
            </a:r>
            <a:r>
              <a:rPr dirty="0"/>
              <a:t> et </a:t>
            </a:r>
            <a:r>
              <a:rPr dirty="0" err="1"/>
              <a:t>en</a:t>
            </a:r>
            <a:r>
              <a:rPr dirty="0"/>
              <a:t> Afrique </a:t>
            </a:r>
            <a:r>
              <a:rPr dirty="0" err="1"/>
              <a:t>est</a:t>
            </a:r>
            <a:r>
              <a:rPr dirty="0"/>
              <a:t> </a:t>
            </a:r>
            <a:r>
              <a:rPr dirty="0" err="1"/>
              <a:t>marquée</a:t>
            </a:r>
            <a:r>
              <a:rPr dirty="0"/>
              <a:t> par de </a:t>
            </a:r>
            <a:r>
              <a:rPr dirty="0" err="1"/>
              <a:t>nombreuses</a:t>
            </a:r>
            <a:r>
              <a:rPr dirty="0"/>
              <a:t> </a:t>
            </a:r>
            <a:r>
              <a:rPr dirty="0" err="1"/>
              <a:t>violences</a:t>
            </a:r>
            <a:r>
              <a:rPr dirty="0"/>
              <a:t> </a:t>
            </a:r>
            <a:br>
              <a:rPr dirty="0"/>
            </a:br>
            <a:r>
              <a:rPr dirty="0"/>
              <a:t>et </a:t>
            </a:r>
            <a:r>
              <a:rPr dirty="0" err="1"/>
              <a:t>une</a:t>
            </a:r>
            <a:r>
              <a:rPr dirty="0"/>
              <a:t> </a:t>
            </a:r>
            <a:r>
              <a:rPr dirty="0" err="1"/>
              <a:t>désorganisation</a:t>
            </a:r>
            <a:r>
              <a:rPr dirty="0"/>
              <a:t> </a:t>
            </a:r>
            <a:br>
              <a:rPr dirty="0"/>
            </a:br>
            <a:r>
              <a:rPr dirty="0"/>
              <a:t>des modes de vies. </a:t>
            </a:r>
          </a:p>
        </p:txBody>
      </p:sp>
      <p:sp>
        <p:nvSpPr>
          <p:cNvPr id="193" name="Straight Connector 17"/>
          <p:cNvSpPr/>
          <p:nvPr/>
        </p:nvSpPr>
        <p:spPr>
          <a:xfrm flipH="1">
            <a:off x="5660746" y="1939260"/>
            <a:ext cx="1" cy="4350400"/>
          </a:xfrm>
          <a:prstGeom prst="line">
            <a:avLst/>
          </a:prstGeom>
          <a:solidFill>
            <a:srgbClr val="FFCD00"/>
          </a:solidFill>
          <a:ln w="57150">
            <a:solidFill>
              <a:srgbClr val="FFCD00"/>
            </a:solidFill>
            <a:miter/>
          </a:ln>
        </p:spPr>
        <p:txBody>
          <a:bodyPr lIns="45719" rIns="45719" anchor="ctr"/>
          <a:lstStyle/>
          <a:p>
            <a:pPr algn="ctr">
              <a:defRPr>
                <a:solidFill>
                  <a:srgbClr val="FFFFFF"/>
                </a:solidFill>
                <a:latin typeface="+mn-lt"/>
                <a:ea typeface="+mn-ea"/>
                <a:cs typeface="+mn-cs"/>
                <a:sym typeface="Roboto Light"/>
              </a:defRPr>
            </a:pPr>
            <a:endParaRPr/>
          </a:p>
        </p:txBody>
      </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 name="Rectangle 14"/>
          <p:cNvSpPr/>
          <p:nvPr/>
        </p:nvSpPr>
        <p:spPr>
          <a:xfrm>
            <a:off x="6746333" y="1651024"/>
            <a:ext cx="4978839" cy="13379"/>
          </a:xfrm>
          <a:prstGeom prst="rect">
            <a:avLst/>
          </a:prstGeom>
          <a:solidFill>
            <a:srgbClr val="FFCD00"/>
          </a:solidFill>
          <a:ln w="57150">
            <a:solidFill>
              <a:srgbClr val="FFCD00"/>
            </a:solidFill>
            <a:miter/>
          </a:ln>
        </p:spPr>
        <p:txBody>
          <a:bodyPr lIns="45719" rIns="45719" anchor="ctr"/>
          <a:lstStyle/>
          <a:p>
            <a:pPr algn="ctr">
              <a:defRPr>
                <a:solidFill>
                  <a:srgbClr val="FFFFFF"/>
                </a:solidFill>
                <a:latin typeface="+mn-lt"/>
                <a:ea typeface="+mn-ea"/>
                <a:cs typeface="+mn-cs"/>
                <a:sym typeface="Roboto Light"/>
              </a:defRPr>
            </a:pPr>
            <a:endParaRPr/>
          </a:p>
        </p:txBody>
      </p:sp>
      <p:sp>
        <p:nvSpPr>
          <p:cNvPr id="201" name="Titre 1"/>
          <p:cNvSpPr txBox="1"/>
          <p:nvPr/>
        </p:nvSpPr>
        <p:spPr>
          <a:xfrm>
            <a:off x="6659004" y="589023"/>
            <a:ext cx="5682340" cy="105249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lvl1pPr>
              <a:lnSpc>
                <a:spcPct val="90000"/>
              </a:lnSpc>
              <a:defRPr sz="5200">
                <a:latin typeface="Volkhov Bold"/>
                <a:ea typeface="Volkhov Bold"/>
                <a:cs typeface="Volkhov Bold"/>
                <a:sym typeface="Volkhov Bold"/>
              </a:defRPr>
            </a:lvl1pPr>
          </a:lstStyle>
          <a:p>
            <a:r>
              <a:t>La colonisation </a:t>
            </a:r>
          </a:p>
        </p:txBody>
      </p:sp>
      <p:sp>
        <p:nvSpPr>
          <p:cNvPr id="202" name="Espace réservé du texte 3"/>
          <p:cNvSpPr txBox="1">
            <a:spLocks noGrp="1"/>
          </p:cNvSpPr>
          <p:nvPr>
            <p:ph type="body" sz="half" idx="4294967295"/>
          </p:nvPr>
        </p:nvSpPr>
        <p:spPr>
          <a:xfrm>
            <a:off x="6653992" y="1817349"/>
            <a:ext cx="5307046" cy="4599993"/>
          </a:xfrm>
          <a:prstGeom prst="rect">
            <a:avLst/>
          </a:prstGeom>
        </p:spPr>
        <p:txBody>
          <a:bodyPr anchor="ctr"/>
          <a:lstStyle/>
          <a:p>
            <a:pPr marL="317500" indent="-317500">
              <a:lnSpc>
                <a:spcPts val="3700"/>
              </a:lnSpc>
              <a:spcBef>
                <a:spcPts val="1000"/>
              </a:spcBef>
              <a:buClr>
                <a:srgbClr val="FFCD00"/>
              </a:buClr>
              <a:buSzPct val="175000"/>
              <a:buFont typeface="Arial"/>
              <a:buChar char="•"/>
              <a:defRPr sz="2400">
                <a:latin typeface="+mn-lt"/>
                <a:ea typeface="+mn-ea"/>
                <a:cs typeface="+mn-cs"/>
                <a:sym typeface="Roboto Light"/>
              </a:defRPr>
            </a:pPr>
            <a:r>
              <a:t>En 1889, conférence de Berlin, division et partage de l’Afrique par les puissances européennes </a:t>
            </a:r>
            <a:br/>
            <a:r>
              <a:t>(sans consultation)</a:t>
            </a:r>
          </a:p>
          <a:p>
            <a:pPr marL="317500" indent="-317500">
              <a:lnSpc>
                <a:spcPts val="3700"/>
              </a:lnSpc>
              <a:spcBef>
                <a:spcPts val="1000"/>
              </a:spcBef>
              <a:buClr>
                <a:srgbClr val="FFCD00"/>
              </a:buClr>
              <a:buSzPct val="175000"/>
              <a:buFont typeface="Arial"/>
              <a:buChar char="•"/>
              <a:defRPr sz="2400">
                <a:latin typeface="+mn-lt"/>
                <a:ea typeface="+mn-ea"/>
                <a:cs typeface="+mn-cs"/>
                <a:sym typeface="Roboto Light"/>
              </a:defRPr>
            </a:pPr>
            <a:r>
              <a:t>Voici une carte de l’Afrique avant</a:t>
            </a:r>
            <a:br/>
            <a:r>
              <a:t>la colonisation </a:t>
            </a:r>
            <a:br/>
            <a:r>
              <a:t>(imaginée à la moitié du 14e siècle)  </a:t>
            </a:r>
            <a:br/>
            <a:r>
              <a:t>https://bigthink.com/strange-maps/africa-uncolonized  </a:t>
            </a:r>
          </a:p>
        </p:txBody>
      </p:sp>
      <p:pic>
        <p:nvPicPr>
          <p:cNvPr id="3" name="Image 2">
            <a:extLst>
              <a:ext uri="{FF2B5EF4-FFF2-40B4-BE49-F238E27FC236}">
                <a16:creationId xmlns:a16="http://schemas.microsoft.com/office/drawing/2014/main" id="{D6992745-0DAC-124F-9408-11BF6F3E8368}"/>
              </a:ext>
            </a:extLst>
          </p:cNvPr>
          <p:cNvPicPr>
            <a:picLocks noChangeAspect="1"/>
          </p:cNvPicPr>
          <p:nvPr/>
        </p:nvPicPr>
        <p:blipFill rotWithShape="1">
          <a:blip r:embed="rId3">
            <a:extLst>
              <a:ext uri="{28A0092B-C50C-407E-A947-70E740481C1C}">
                <a14:useLocalDpi xmlns:a14="http://schemas.microsoft.com/office/drawing/2010/main" val="0"/>
              </a:ext>
            </a:extLst>
          </a:blip>
          <a:srcRect r="7371"/>
          <a:stretch/>
        </p:blipFill>
        <p:spPr>
          <a:xfrm>
            <a:off x="-1" y="819197"/>
            <a:ext cx="6487887" cy="5387831"/>
          </a:xfrm>
          <a:prstGeom prst="rect">
            <a:avLst/>
          </a:prstGeom>
        </p:spPr>
      </p:pic>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 name="Rectangle 9"/>
          <p:cNvSpPr/>
          <p:nvPr/>
        </p:nvSpPr>
        <p:spPr>
          <a:xfrm>
            <a:off x="0" y="0"/>
            <a:ext cx="12192000" cy="6858000"/>
          </a:xfrm>
          <a:prstGeom prst="rect">
            <a:avLst/>
          </a:prstGeom>
          <a:solidFill>
            <a:srgbClr val="FFFFFF"/>
          </a:solidFill>
          <a:ln w="12700">
            <a:miter lim="400000"/>
          </a:ln>
        </p:spPr>
        <p:txBody>
          <a:bodyPr lIns="45719" rIns="45719" anchor="ctr"/>
          <a:lstStyle/>
          <a:p>
            <a:pPr algn="ctr">
              <a:defRPr>
                <a:solidFill>
                  <a:srgbClr val="FFFFFF"/>
                </a:solidFill>
              </a:defRPr>
            </a:pPr>
            <a:endParaRPr/>
          </a:p>
        </p:txBody>
      </p:sp>
      <p:sp>
        <p:nvSpPr>
          <p:cNvPr id="207" name="Rectangle 11"/>
          <p:cNvSpPr/>
          <p:nvPr/>
        </p:nvSpPr>
        <p:spPr>
          <a:xfrm>
            <a:off x="234695" y="237744"/>
            <a:ext cx="11722610" cy="6382512"/>
          </a:xfrm>
          <a:prstGeom prst="rect">
            <a:avLst/>
          </a:prstGeom>
          <a:solidFill>
            <a:srgbClr val="BFBFBF">
              <a:alpha val="60000"/>
            </a:srgbClr>
          </a:solidFill>
          <a:ln w="12700">
            <a:miter lim="400000"/>
          </a:ln>
        </p:spPr>
        <p:txBody>
          <a:bodyPr lIns="45719" rIns="45719"/>
          <a:lstStyle/>
          <a:p>
            <a:endParaRPr/>
          </a:p>
        </p:txBody>
      </p:sp>
      <p:sp>
        <p:nvSpPr>
          <p:cNvPr id="208" name="Rectangle 13"/>
          <p:cNvSpPr/>
          <p:nvPr/>
        </p:nvSpPr>
        <p:spPr>
          <a:xfrm>
            <a:off x="371855" y="374903"/>
            <a:ext cx="11448290" cy="6108194"/>
          </a:xfrm>
          <a:prstGeom prst="rect">
            <a:avLst/>
          </a:prstGeom>
          <a:ln w="6350" cap="sq">
            <a:solidFill>
              <a:srgbClr val="262626"/>
            </a:solidFill>
            <a:miter/>
          </a:ln>
        </p:spPr>
        <p:txBody>
          <a:bodyPr lIns="45719" rIns="45719"/>
          <a:lstStyle/>
          <a:p>
            <a:endParaRPr/>
          </a:p>
        </p:txBody>
      </p:sp>
      <p:sp>
        <p:nvSpPr>
          <p:cNvPr id="209" name="Rectangle 15"/>
          <p:cNvSpPr/>
          <p:nvPr/>
        </p:nvSpPr>
        <p:spPr>
          <a:xfrm>
            <a:off x="-1867" y="0"/>
            <a:ext cx="12193868" cy="6858000"/>
          </a:xfrm>
          <a:prstGeom prst="rect">
            <a:avLst/>
          </a:prstGeom>
          <a:solidFill>
            <a:srgbClr val="FFFFFF"/>
          </a:solidFill>
          <a:ln w="12700">
            <a:miter lim="400000"/>
          </a:ln>
        </p:spPr>
        <p:txBody>
          <a:bodyPr lIns="45719" rIns="45719" anchor="ctr"/>
          <a:lstStyle/>
          <a:p>
            <a:pPr algn="ctr">
              <a:defRPr>
                <a:solidFill>
                  <a:srgbClr val="FFFFFF"/>
                </a:solidFill>
              </a:defRPr>
            </a:pPr>
            <a:endParaRPr/>
          </a:p>
        </p:txBody>
      </p:sp>
      <p:pic>
        <p:nvPicPr>
          <p:cNvPr id="210" name="Image 6" descr="Image 6"/>
          <p:cNvPicPr>
            <a:picLocks noChangeAspect="1"/>
          </p:cNvPicPr>
          <p:nvPr/>
        </p:nvPicPr>
        <p:blipFill>
          <a:blip r:embed="rId3"/>
          <a:srcRect l="12097" t="7028" r="10508" b="19160"/>
          <a:stretch>
            <a:fillRect/>
          </a:stretch>
        </p:blipFill>
        <p:spPr>
          <a:xfrm>
            <a:off x="6616308" y="2359"/>
            <a:ext cx="5568884" cy="6853171"/>
          </a:xfrm>
          <a:prstGeom prst="rect">
            <a:avLst/>
          </a:prstGeom>
          <a:ln w="12700">
            <a:miter lim="400000"/>
          </a:ln>
        </p:spPr>
      </p:pic>
      <p:sp>
        <p:nvSpPr>
          <p:cNvPr id="211" name="Rectangle 17"/>
          <p:cNvSpPr/>
          <p:nvPr/>
        </p:nvSpPr>
        <p:spPr>
          <a:xfrm>
            <a:off x="267614" y="253547"/>
            <a:ext cx="5612195" cy="6361600"/>
          </a:xfrm>
          <a:prstGeom prst="rect">
            <a:avLst/>
          </a:prstGeom>
          <a:solidFill>
            <a:srgbClr val="FFFFFF">
              <a:alpha val="94000"/>
            </a:srgbClr>
          </a:solidFill>
          <a:ln w="12700">
            <a:miter lim="400000"/>
          </a:ln>
        </p:spPr>
        <p:txBody>
          <a:bodyPr lIns="45719" rIns="45719" anchor="ctr"/>
          <a:lstStyle/>
          <a:p>
            <a:pPr algn="ctr">
              <a:defRPr>
                <a:solidFill>
                  <a:srgbClr val="FFFFFF"/>
                </a:solidFill>
              </a:defRPr>
            </a:pPr>
            <a:endParaRPr/>
          </a:p>
        </p:txBody>
      </p:sp>
      <p:sp>
        <p:nvSpPr>
          <p:cNvPr id="212" name="Rectangle 14"/>
          <p:cNvSpPr/>
          <p:nvPr/>
        </p:nvSpPr>
        <p:spPr>
          <a:xfrm>
            <a:off x="581147" y="3277422"/>
            <a:ext cx="5234439" cy="4456"/>
          </a:xfrm>
          <a:prstGeom prst="rect">
            <a:avLst/>
          </a:prstGeom>
          <a:solidFill>
            <a:srgbClr val="FFCD00"/>
          </a:solidFill>
          <a:ln w="57150">
            <a:solidFill>
              <a:srgbClr val="FFCD00"/>
            </a:solidFill>
            <a:miter/>
          </a:ln>
        </p:spPr>
        <p:txBody>
          <a:bodyPr lIns="45719" rIns="45719" anchor="ctr"/>
          <a:lstStyle/>
          <a:p>
            <a:pPr algn="ctr">
              <a:defRPr>
                <a:solidFill>
                  <a:srgbClr val="FFFFFF"/>
                </a:solidFill>
                <a:latin typeface="+mn-lt"/>
                <a:ea typeface="+mn-ea"/>
                <a:cs typeface="+mn-cs"/>
                <a:sym typeface="Roboto Light"/>
              </a:defRPr>
            </a:pPr>
            <a:endParaRPr/>
          </a:p>
        </p:txBody>
      </p:sp>
      <p:sp>
        <p:nvSpPr>
          <p:cNvPr id="213" name="Titre 1"/>
          <p:cNvSpPr txBox="1"/>
          <p:nvPr/>
        </p:nvSpPr>
        <p:spPr>
          <a:xfrm>
            <a:off x="479160" y="3400623"/>
            <a:ext cx="6171844" cy="289360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p>
            <a:pPr defTabSz="694944">
              <a:lnSpc>
                <a:spcPct val="110000"/>
              </a:lnSpc>
              <a:defRPr sz="3952">
                <a:latin typeface="Volkhov Bold"/>
                <a:ea typeface="Volkhov Bold"/>
                <a:cs typeface="Volkhov Bold"/>
                <a:sym typeface="Volkhov Bold"/>
              </a:defRPr>
            </a:pPr>
            <a:r>
              <a:t>Cas célèbre :</a:t>
            </a:r>
            <a:br/>
            <a:r>
              <a:t>révolution haïtienne menant à l'indépendance (1804). </a:t>
            </a:r>
          </a:p>
        </p:txBody>
      </p:sp>
      <p:sp>
        <p:nvSpPr>
          <p:cNvPr id="214" name="Espace réservé du contenu 2"/>
          <p:cNvSpPr txBox="1"/>
          <p:nvPr/>
        </p:nvSpPr>
        <p:spPr>
          <a:xfrm>
            <a:off x="491860" y="445287"/>
            <a:ext cx="5794341" cy="256098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lnSpcReduction="10000"/>
          </a:bodyPr>
          <a:lstStyle/>
          <a:p>
            <a:pPr>
              <a:lnSpc>
                <a:spcPct val="130000"/>
              </a:lnSpc>
              <a:spcBef>
                <a:spcPts val="1000"/>
              </a:spcBef>
              <a:buClr>
                <a:srgbClr val="FFCD00"/>
              </a:buClr>
              <a:buFont typeface="Arial"/>
              <a:defRPr sz="3200">
                <a:latin typeface="+mn-lt"/>
                <a:ea typeface="+mn-ea"/>
                <a:cs typeface="+mn-cs"/>
                <a:sym typeface="Roboto Light"/>
              </a:defRPr>
            </a:pPr>
            <a:r>
              <a:t>Face à la violence </a:t>
            </a:r>
            <a:br/>
            <a:r>
              <a:t>et à l’exploitation, </a:t>
            </a:r>
            <a:br/>
            <a:r>
              <a:t>les personnes noires </a:t>
            </a:r>
            <a:br/>
            <a:r>
              <a:t>ne sont pas passives.</a:t>
            </a:r>
          </a:p>
        </p:txBody>
      </p:sp>
    </p:spTree>
  </p:cSld>
  <p:clrMapOvr>
    <a:masterClrMapping/>
  </p:clrMapOvr>
  <p:transition spd="med"/>
</p:sld>
</file>

<file path=ppt/theme/theme1.xml><?xml version="1.0" encoding="utf-8"?>
<a:theme xmlns:a="http://schemas.openxmlformats.org/drawingml/2006/main" name="SavonVTI">
  <a:themeElements>
    <a:clrScheme name="SavonVTI">
      <a:dk1>
        <a:srgbClr val="000000"/>
      </a:dk1>
      <a:lt1>
        <a:srgbClr val="000000"/>
      </a:lt1>
      <a:dk2>
        <a:srgbClr val="A7A7A7"/>
      </a:dk2>
      <a:lt2>
        <a:srgbClr val="535353"/>
      </a:lt2>
      <a:accent1>
        <a:srgbClr val="46B3A5"/>
      </a:accent1>
      <a:accent2>
        <a:srgbClr val="3B90B1"/>
      </a:accent2>
      <a:accent3>
        <a:srgbClr val="4D70C3"/>
      </a:accent3>
      <a:accent4>
        <a:srgbClr val="B13F3B"/>
      </a:accent4>
      <a:accent5>
        <a:srgbClr val="C3824D"/>
      </a:accent5>
      <a:accent6>
        <a:srgbClr val="B1A23B"/>
      </a:accent6>
      <a:hlink>
        <a:srgbClr val="0000FF"/>
      </a:hlink>
      <a:folHlink>
        <a:srgbClr val="FF00FF"/>
      </a:folHlink>
    </a:clrScheme>
    <a:fontScheme name="SavonVTI">
      <a:majorFont>
        <a:latin typeface="Roboto"/>
        <a:ea typeface="Roboto"/>
        <a:cs typeface="Roboto"/>
      </a:majorFont>
      <a:minorFont>
        <a:latin typeface="Roboto Light"/>
        <a:ea typeface="Roboto Light"/>
        <a:cs typeface="Roboto Light"/>
      </a:minorFont>
    </a:fontScheme>
    <a:fmtScheme name="SavonVTI">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12700" dir="5400000" rotWithShape="0">
              <a:srgbClr val="000000">
                <a:alpha val="63000"/>
              </a:srgbClr>
            </a:outerShdw>
          </a:effectLst>
        </a:effectStyle>
        <a:effectStyle>
          <a:effectLst>
            <a:outerShdw blurRad="38100" dist="12700" dir="5400000" rotWithShape="0">
              <a:srgbClr val="000000">
                <a:alpha val="63000"/>
              </a:srgbClr>
            </a:outerShdw>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round/>
        </a:ln>
        <a:effectLst>
          <a:outerShdw blurRad="38100" dist="12700" dir="5400000" rotWithShape="0">
            <a:srgbClr val="000000">
              <a:alpha val="63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Selawik Light"/>
            <a:ea typeface="Selawik Light"/>
            <a:cs typeface="Selawik Light"/>
            <a:sym typeface="Selawik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Selawik Light"/>
            <a:ea typeface="Selawik Light"/>
            <a:cs typeface="Selawik Light"/>
            <a:sym typeface="Selawik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SavonVTI">
  <a:themeElements>
    <a:clrScheme name="SavonVTI">
      <a:dk1>
        <a:srgbClr val="000000"/>
      </a:dk1>
      <a:lt1>
        <a:srgbClr val="FFFFFF"/>
      </a:lt1>
      <a:dk2>
        <a:srgbClr val="A7A7A7"/>
      </a:dk2>
      <a:lt2>
        <a:srgbClr val="535353"/>
      </a:lt2>
      <a:accent1>
        <a:srgbClr val="46B3A5"/>
      </a:accent1>
      <a:accent2>
        <a:srgbClr val="3B90B1"/>
      </a:accent2>
      <a:accent3>
        <a:srgbClr val="4D70C3"/>
      </a:accent3>
      <a:accent4>
        <a:srgbClr val="B13F3B"/>
      </a:accent4>
      <a:accent5>
        <a:srgbClr val="C3824D"/>
      </a:accent5>
      <a:accent6>
        <a:srgbClr val="B1A23B"/>
      </a:accent6>
      <a:hlink>
        <a:srgbClr val="0000FF"/>
      </a:hlink>
      <a:folHlink>
        <a:srgbClr val="FF00FF"/>
      </a:folHlink>
    </a:clrScheme>
    <a:fontScheme name="SavonVTI">
      <a:majorFont>
        <a:latin typeface="Roboto"/>
        <a:ea typeface="Roboto"/>
        <a:cs typeface="Roboto"/>
      </a:majorFont>
      <a:minorFont>
        <a:latin typeface="Roboto Light"/>
        <a:ea typeface="Roboto Light"/>
        <a:cs typeface="Roboto Light"/>
      </a:minorFont>
    </a:fontScheme>
    <a:fmtScheme name="SavonVTI">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12700" dir="5400000" rotWithShape="0">
              <a:srgbClr val="000000">
                <a:alpha val="63000"/>
              </a:srgbClr>
            </a:outerShdw>
          </a:effectLst>
        </a:effectStyle>
        <a:effectStyle>
          <a:effectLst>
            <a:outerShdw blurRad="38100" dist="12700" dir="5400000" rotWithShape="0">
              <a:srgbClr val="000000">
                <a:alpha val="63000"/>
              </a:srgbClr>
            </a:outerShdw>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round/>
        </a:ln>
        <a:effectLst>
          <a:outerShdw blurRad="38100" dist="12700" dir="5400000" rotWithShape="0">
            <a:srgbClr val="000000">
              <a:alpha val="63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Selawik Light"/>
            <a:ea typeface="Selawik Light"/>
            <a:cs typeface="Selawik Light"/>
            <a:sym typeface="Selawik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Selawik Light"/>
            <a:ea typeface="Selawik Light"/>
            <a:cs typeface="Selawik Light"/>
            <a:sym typeface="Selawik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16</TotalTime>
  <Words>4469</Words>
  <Application>Microsoft Macintosh PowerPoint</Application>
  <PresentationFormat>Grand écran</PresentationFormat>
  <Paragraphs>181</Paragraphs>
  <Slides>39</Slides>
  <Notes>28</Notes>
  <HiddenSlides>0</HiddenSlides>
  <MMClips>0</MMClips>
  <ScaleCrop>false</ScaleCrop>
  <HeadingPairs>
    <vt:vector size="6" baseType="variant">
      <vt:variant>
        <vt:lpstr>Polices utilisées</vt:lpstr>
      </vt:variant>
      <vt:variant>
        <vt:i4>8</vt:i4>
      </vt:variant>
      <vt:variant>
        <vt:lpstr>Thème</vt:lpstr>
      </vt:variant>
      <vt:variant>
        <vt:i4>1</vt:i4>
      </vt:variant>
      <vt:variant>
        <vt:lpstr>Titres des diapositives</vt:lpstr>
      </vt:variant>
      <vt:variant>
        <vt:i4>39</vt:i4>
      </vt:variant>
    </vt:vector>
  </HeadingPairs>
  <TitlesOfParts>
    <vt:vector size="48" baseType="lpstr">
      <vt:lpstr>Selawik Light</vt:lpstr>
      <vt:lpstr>Arial</vt:lpstr>
      <vt:lpstr>Garamond</vt:lpstr>
      <vt:lpstr>Speak Pro</vt:lpstr>
      <vt:lpstr>Volkhov Regular</vt:lpstr>
      <vt:lpstr>Volkhov Bold</vt:lpstr>
      <vt:lpstr>Roboto Light</vt:lpstr>
      <vt:lpstr>Roboto</vt:lpstr>
      <vt:lpstr>SavonVTI</vt:lpstr>
      <vt:lpstr>Présentation PowerPoint</vt:lpstr>
      <vt:lpstr>Contexte historique</vt:lpstr>
      <vt:lpstr>Le terme "africana" désigne l'ensemble des philosophies produites par les personnes africaines ou afro-descendantes.   Ce qu’elles ont en commun ? Une expérience historique</vt:lpstr>
      <vt:lpstr>Une expérience historique commune</vt:lpstr>
      <vt:lpstr>L'esclavage</vt:lpstr>
      <vt:lpstr>L’esclavage et ses suites : Les codes noirs</vt:lpstr>
      <vt:lpstr>La colonisation</vt:lpstr>
      <vt:lpstr>Présentation PowerPoint</vt:lpstr>
      <vt:lpstr>Présentation PowerPoint</vt:lpstr>
      <vt:lpstr>Relation aux  conceptions libérales  de l’humain</vt:lpstr>
      <vt:lpstr>Présentation PowerPoint</vt:lpstr>
      <vt:lpstr> </vt:lpstr>
      <vt:lpstr>Présentation PowerPoint</vt:lpstr>
      <vt:lpstr>En particulier, l’intensification de la traite transatlantique d’Africains réduits en esclavage  et l’établissement durable de colons sur des territoires conquis par la force dans les Amériques provoquent de profondes transformations dans la perception  que les personnes européennes ont d’elles-mêmes</vt:lpstr>
      <vt:lpstr>La nature humaine</vt:lpstr>
      <vt:lpstr>Présentation PowerPoint</vt:lpstr>
      <vt:lpstr>Les limites  des définitions  abstraites</vt:lpstr>
      <vt:lpstr>Une critique des définitions classique de l'être humain :  Le faux universalisme</vt:lpstr>
      <vt:lpstr>Le modèle libéral, trop abstrait, invisibilise les conditions réelles de vie d'une partie  de l’humanité. </vt:lpstr>
      <vt:lpstr>Caractérisation de  la conception africana  de l’être humain</vt:lpstr>
      <vt:lpstr>Qu’est-ce que la philosophie africana?</vt:lpstr>
      <vt:lpstr>Présentation PowerPoint</vt:lpstr>
      <vt:lpstr>De la vision africana de l’être humain découle :  un rejet de l'évolutionnisme (finalité de l’humanité) Selon cette théorie, défendue notamment par Lévy-Bruhl, chaque peuple devrait passer par les mêmes étapes d’évolution. (sauvage, barbare, civilisé) On présente la civilisation occidentale comme le sommet de cette évolution et certains peuples comme des êtres arriérés et moins rationnels (stade pré-logique). </vt:lpstr>
      <vt:lpstr>Présentation PowerPoint</vt:lpstr>
      <vt:lpstr>Présentation PowerPoint</vt:lpstr>
      <vt:lpstr>Présentation PowerPoint</vt:lpstr>
      <vt:lpstr>Les deux pôles de  la conception africana  de l’être humain </vt:lpstr>
      <vt:lpstr>Présentation PowerPoint</vt:lpstr>
      <vt:lpstr>Présentation PowerPoint</vt:lpstr>
      <vt:lpstr>Deux craintes face à la conception forte</vt:lpstr>
      <vt:lpstr>Présentation PowerPoint</vt:lpstr>
      <vt:lpstr>Présentation PowerPoint</vt:lpstr>
      <vt:lpstr>Présentation PowerPoint</vt:lpstr>
      <vt:lpstr>Présentation PowerPoint</vt:lpstr>
      <vt:lpstr>Actualisation </vt:lpstr>
      <vt:lpstr>Présentation PowerPoint</vt:lpstr>
      <vt:lpstr>Présentation PowerPoint</vt:lpstr>
      <vt:lpstr>Médiagraphie</vt:lpstr>
      <vt:lpstr>Médiagraphie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cp:lastModifiedBy>Michel Hardy-Vallée</cp:lastModifiedBy>
  <cp:revision>9</cp:revision>
  <dcterms:modified xsi:type="dcterms:W3CDTF">2022-02-17T20:58:57Z</dcterms:modified>
</cp:coreProperties>
</file>